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4.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5.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9.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0.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2.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3.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32"/>
  </p:notesMasterIdLst>
  <p:sldIdLst>
    <p:sldId id="258" r:id="rId6"/>
    <p:sldId id="1381" r:id="rId7"/>
    <p:sldId id="4675" r:id="rId8"/>
    <p:sldId id="4679" r:id="rId9"/>
    <p:sldId id="4613" r:id="rId10"/>
    <p:sldId id="4566" r:id="rId11"/>
    <p:sldId id="4632" r:id="rId12"/>
    <p:sldId id="4635" r:id="rId13"/>
    <p:sldId id="4676" r:id="rId14"/>
    <p:sldId id="4667" r:id="rId15"/>
    <p:sldId id="4570" r:id="rId16"/>
    <p:sldId id="4575" r:id="rId17"/>
    <p:sldId id="1361" r:id="rId18"/>
    <p:sldId id="4677" r:id="rId19"/>
    <p:sldId id="4536" r:id="rId20"/>
    <p:sldId id="4554" r:id="rId21"/>
    <p:sldId id="4580" r:id="rId22"/>
    <p:sldId id="4585" r:id="rId23"/>
    <p:sldId id="4678" r:id="rId24"/>
    <p:sldId id="4594" r:id="rId25"/>
    <p:sldId id="4590" r:id="rId26"/>
    <p:sldId id="4539" r:id="rId27"/>
    <p:sldId id="4542" r:id="rId28"/>
    <p:sldId id="4560" r:id="rId29"/>
    <p:sldId id="4545" r:id="rId30"/>
    <p:sldId id="4639" r:id="rId3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C09012-3362-3CEB-4DD9-31DFE836F189}" name="Stratos Fanaras" initials="SF" userId="S-1-5-21-1957994488-926492609-682003330-11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7B00"/>
    <a:srgbClr val="990033"/>
    <a:srgbClr val="A50021"/>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99"/>
  </p:normalViewPr>
  <p:slideViewPr>
    <p:cSldViewPr snapToGrid="0">
      <p:cViewPr varScale="1">
        <p:scale>
          <a:sx n="103" d="100"/>
          <a:sy n="103" d="100"/>
        </p:scale>
        <p:origin x="936" y="16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l-GR" sz="1200" dirty="0"/>
              <a:t>Συνολικές αναφορές</a:t>
            </a:r>
          </a:p>
        </c:rich>
      </c:tx>
      <c:layout>
        <c:manualLayout>
          <c:xMode val="edge"/>
          <c:yMode val="edge"/>
          <c:x val="0.36980999239815565"/>
          <c:y val="2.904005469591404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GR"/>
        </a:p>
      </c:txPr>
    </c:title>
    <c:autoTitleDeleted val="0"/>
    <c:plotArea>
      <c:layout/>
      <c:barChart>
        <c:barDir val="bar"/>
        <c:grouping val="clustered"/>
        <c:varyColors val="0"/>
        <c:ser>
          <c:idx val="0"/>
          <c:order val="0"/>
          <c:tx>
            <c:strRef>
              <c:f>Sheet1!$B$1</c:f>
              <c:strCache>
                <c:ptCount val="1"/>
                <c:pt idx="0">
                  <c:v>Συνολικές αναφορές</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Απαισιοδοξία / λύπη</c:v>
                </c:pt>
                <c:pt idx="1">
                  <c:v>Θυμό</c:v>
                </c:pt>
                <c:pt idx="2">
                  <c:v>Αισιοδοξία / χαρά</c:v>
                </c:pt>
                <c:pt idx="3">
                  <c:v>Φόβο</c:v>
                </c:pt>
                <c:pt idx="4">
                  <c:v>Αυτοπεποίθηση</c:v>
                </c:pt>
                <c:pt idx="5">
                  <c:v>Ασφάλεια</c:v>
                </c:pt>
                <c:pt idx="6">
                  <c:v>Κανένα απο αυτά (αυθ.)</c:v>
                </c:pt>
              </c:strCache>
            </c:strRef>
          </c:cat>
          <c:val>
            <c:numRef>
              <c:f>Sheet1!$B$2:$B$8</c:f>
              <c:numCache>
                <c:formatCode>0</c:formatCode>
                <c:ptCount val="7"/>
                <c:pt idx="0">
                  <c:v>49.1</c:v>
                </c:pt>
                <c:pt idx="1">
                  <c:v>42.6</c:v>
                </c:pt>
                <c:pt idx="2">
                  <c:v>24.3</c:v>
                </c:pt>
                <c:pt idx="3">
                  <c:v>21.6</c:v>
                </c:pt>
                <c:pt idx="4">
                  <c:v>17</c:v>
                </c:pt>
                <c:pt idx="5">
                  <c:v>9.4</c:v>
                </c:pt>
                <c:pt idx="6">
                  <c:v>3.3</c:v>
                </c:pt>
              </c:numCache>
            </c:numRef>
          </c:val>
          <c:extLst>
            <c:ext xmlns:c16="http://schemas.microsoft.com/office/drawing/2014/chart" uri="{C3380CC4-5D6E-409C-BE32-E72D297353CC}">
              <c16:uniqueId val="{00000000-454B-4918-8655-3480586EDACD}"/>
            </c:ext>
          </c:extLst>
        </c:ser>
        <c:dLbls>
          <c:showLegendKey val="0"/>
          <c:showVal val="0"/>
          <c:showCatName val="0"/>
          <c:showSerName val="0"/>
          <c:showPercent val="0"/>
          <c:showBubbleSize val="0"/>
        </c:dLbls>
        <c:gapWidth val="80"/>
        <c:axId val="681304584"/>
        <c:axId val="681306744"/>
      </c:barChart>
      <c:catAx>
        <c:axId val="6813045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R"/>
          </a:p>
        </c:txPr>
        <c:crossAx val="681306744"/>
        <c:crosses val="autoZero"/>
        <c:auto val="1"/>
        <c:lblAlgn val="ctr"/>
        <c:lblOffset val="100"/>
        <c:noMultiLvlLbl val="0"/>
      </c:catAx>
      <c:valAx>
        <c:axId val="681306744"/>
        <c:scaling>
          <c:orientation val="minMax"/>
          <c:max val="60"/>
        </c:scaling>
        <c:delete val="1"/>
        <c:axPos val="t"/>
        <c:numFmt formatCode="0" sourceLinked="1"/>
        <c:majorTickMark val="none"/>
        <c:minorTickMark val="none"/>
        <c:tickLblPos val="nextTo"/>
        <c:crossAx val="681304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819316744918325"/>
          <c:y val="0.10744500331470205"/>
          <c:w val="0.65597385312357681"/>
          <c:h val="0.85549028483847456"/>
        </c:manualLayout>
      </c:layout>
      <c:barChart>
        <c:barDir val="bar"/>
        <c:grouping val="stacked"/>
        <c:varyColors val="0"/>
        <c:ser>
          <c:idx val="0"/>
          <c:order val="0"/>
          <c:tx>
            <c:strRef>
              <c:f>Sheet1!$B$1</c:f>
              <c:strCache>
                <c:ptCount val="1"/>
                <c:pt idx="0">
                  <c:v>1 Καθόλου σημαντική</c:v>
                </c:pt>
              </c:strCache>
            </c:strRef>
          </c:tx>
          <c:spPr>
            <a:solidFill>
              <a:schemeClr val="accent1">
                <a:lumMod val="50000"/>
              </a:schemeClr>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EFF6-473F-A537-6029C310B2E6}"/>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Δημοκρατικά και Αυταρχικά  </c:v>
                </c:pt>
                <c:pt idx="1">
                  <c:v> Κόμματα του λαού και κόμματα των μεγάλων συμφερόντων  </c:v>
                </c:pt>
                <c:pt idx="2">
                  <c:v> Συστημικά και αντισυστημικά  </c:v>
                </c:pt>
                <c:pt idx="3">
                  <c:v> Προοδευτικά και Συντηρητικά  </c:v>
                </c:pt>
                <c:pt idx="4">
                  <c:v> Αριστερά, Κεντρώα και Δεξιά  </c:v>
                </c:pt>
              </c:strCache>
            </c:strRef>
          </c:cat>
          <c:val>
            <c:numRef>
              <c:f>Sheet1!$B$2:$B$6</c:f>
              <c:numCache>
                <c:formatCode>0</c:formatCode>
                <c:ptCount val="5"/>
                <c:pt idx="0">
                  <c:v>17.5</c:v>
                </c:pt>
                <c:pt idx="1">
                  <c:v>19.2</c:v>
                </c:pt>
                <c:pt idx="2">
                  <c:v>16.8</c:v>
                </c:pt>
                <c:pt idx="3">
                  <c:v>22.2</c:v>
                </c:pt>
                <c:pt idx="4">
                  <c:v>24.4</c:v>
                </c:pt>
              </c:numCache>
            </c:numRef>
          </c:val>
          <c:extLst>
            <c:ext xmlns:c16="http://schemas.microsoft.com/office/drawing/2014/chart" uri="{C3380CC4-5D6E-409C-BE32-E72D297353CC}">
              <c16:uniqueId val="{00000006-9280-48BC-A884-7C532B1C74AF}"/>
            </c:ext>
          </c:extLst>
        </c:ser>
        <c:ser>
          <c:idx val="1"/>
          <c:order val="1"/>
          <c:tx>
            <c:strRef>
              <c:f>Sheet1!$C$1</c:f>
              <c:strCache>
                <c:ptCount val="1"/>
                <c:pt idx="0">
                  <c:v>2</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Δημοκρατικά και Αυταρχικά  </c:v>
                </c:pt>
                <c:pt idx="1">
                  <c:v> Κόμματα του λαού και κόμματα των μεγάλων συμφερόντων  </c:v>
                </c:pt>
                <c:pt idx="2">
                  <c:v> Συστημικά και αντισυστημικά  </c:v>
                </c:pt>
                <c:pt idx="3">
                  <c:v> Προοδευτικά και Συντηρητικά  </c:v>
                </c:pt>
                <c:pt idx="4">
                  <c:v> Αριστερά, Κεντρώα και Δεξιά  </c:v>
                </c:pt>
              </c:strCache>
            </c:strRef>
          </c:cat>
          <c:val>
            <c:numRef>
              <c:f>Sheet1!$C$2:$C$6</c:f>
              <c:numCache>
                <c:formatCode>0</c:formatCode>
                <c:ptCount val="5"/>
                <c:pt idx="0">
                  <c:v>13.2</c:v>
                </c:pt>
                <c:pt idx="1">
                  <c:v>10.7</c:v>
                </c:pt>
                <c:pt idx="2">
                  <c:v>12.4</c:v>
                </c:pt>
                <c:pt idx="3">
                  <c:v>14.6</c:v>
                </c:pt>
                <c:pt idx="4">
                  <c:v>13.5</c:v>
                </c:pt>
              </c:numCache>
            </c:numRef>
          </c:val>
          <c:extLst>
            <c:ext xmlns:c16="http://schemas.microsoft.com/office/drawing/2014/chart" uri="{C3380CC4-5D6E-409C-BE32-E72D297353CC}">
              <c16:uniqueId val="{00000007-9280-48BC-A884-7C532B1C74AF}"/>
            </c:ext>
          </c:extLst>
        </c:ser>
        <c:ser>
          <c:idx val="2"/>
          <c:order val="2"/>
          <c:tx>
            <c:strRef>
              <c:f>Sheet1!$D$1</c:f>
              <c:strCache>
                <c:ptCount val="1"/>
                <c:pt idx="0">
                  <c:v>3</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Δημοκρατικά και Αυταρχικά  </c:v>
                </c:pt>
                <c:pt idx="1">
                  <c:v> Κόμματα του λαού και κόμματα των μεγάλων συμφερόντων  </c:v>
                </c:pt>
                <c:pt idx="2">
                  <c:v> Συστημικά και αντισυστημικά  </c:v>
                </c:pt>
                <c:pt idx="3">
                  <c:v> Προοδευτικά και Συντηρητικά  </c:v>
                </c:pt>
                <c:pt idx="4">
                  <c:v> Αριστερά, Κεντρώα και Δεξιά  </c:v>
                </c:pt>
              </c:strCache>
            </c:strRef>
          </c:cat>
          <c:val>
            <c:numRef>
              <c:f>Sheet1!$D$2:$D$6</c:f>
              <c:numCache>
                <c:formatCode>0</c:formatCode>
                <c:ptCount val="5"/>
                <c:pt idx="0">
                  <c:v>21</c:v>
                </c:pt>
                <c:pt idx="1">
                  <c:v>22.3</c:v>
                </c:pt>
                <c:pt idx="2">
                  <c:v>29.5</c:v>
                </c:pt>
                <c:pt idx="3">
                  <c:v>25.8</c:v>
                </c:pt>
                <c:pt idx="4">
                  <c:v>27.3</c:v>
                </c:pt>
              </c:numCache>
            </c:numRef>
          </c:val>
          <c:extLst>
            <c:ext xmlns:c16="http://schemas.microsoft.com/office/drawing/2014/chart" uri="{C3380CC4-5D6E-409C-BE32-E72D297353CC}">
              <c16:uniqueId val="{00000008-9280-48BC-A884-7C532B1C74AF}"/>
            </c:ext>
          </c:extLst>
        </c:ser>
        <c:ser>
          <c:idx val="3"/>
          <c:order val="3"/>
          <c:tx>
            <c:strRef>
              <c:f>Sheet1!$E$1</c:f>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Δημοκρατικά και Αυταρχικά  </c:v>
                </c:pt>
                <c:pt idx="1">
                  <c:v> Κόμματα του λαού και κόμματα των μεγάλων συμφερόντων  </c:v>
                </c:pt>
                <c:pt idx="2">
                  <c:v> Συστημικά και αντισυστημικά  </c:v>
                </c:pt>
                <c:pt idx="3">
                  <c:v> Προοδευτικά και Συντηρητικά  </c:v>
                </c:pt>
                <c:pt idx="4">
                  <c:v> Αριστερά, Κεντρώα και Δεξιά  </c:v>
                </c:pt>
              </c:strCache>
            </c:strRef>
          </c:cat>
          <c:val>
            <c:numRef>
              <c:f>Sheet1!$E$2:$E$6</c:f>
              <c:numCache>
                <c:formatCode>0</c:formatCode>
                <c:ptCount val="5"/>
                <c:pt idx="0">
                  <c:v>20.100000000000001</c:v>
                </c:pt>
                <c:pt idx="1">
                  <c:v>17.5</c:v>
                </c:pt>
                <c:pt idx="2">
                  <c:v>18.100000000000001</c:v>
                </c:pt>
                <c:pt idx="3">
                  <c:v>20</c:v>
                </c:pt>
                <c:pt idx="4">
                  <c:v>16.7</c:v>
                </c:pt>
              </c:numCache>
            </c:numRef>
          </c:val>
          <c:extLst>
            <c:ext xmlns:c16="http://schemas.microsoft.com/office/drawing/2014/chart" uri="{C3380CC4-5D6E-409C-BE32-E72D297353CC}">
              <c16:uniqueId val="{00000000-8DDD-4956-960F-20C853D1E65C}"/>
            </c:ext>
          </c:extLst>
        </c:ser>
        <c:ser>
          <c:idx val="4"/>
          <c:order val="4"/>
          <c:tx>
            <c:strRef>
              <c:f>Sheet1!$F$1</c:f>
              <c:strCache>
                <c:ptCount val="1"/>
                <c:pt idx="0">
                  <c:v>5 Πολύ σημαντική</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Δημοκρατικά και Αυταρχικά  </c:v>
                </c:pt>
                <c:pt idx="1">
                  <c:v> Κόμματα του λαού και κόμματα των μεγάλων συμφερόντων  </c:v>
                </c:pt>
                <c:pt idx="2">
                  <c:v> Συστημικά και αντισυστημικά  </c:v>
                </c:pt>
                <c:pt idx="3">
                  <c:v> Προοδευτικά και Συντηρητικά  </c:v>
                </c:pt>
                <c:pt idx="4">
                  <c:v> Αριστερά, Κεντρώα και Δεξιά  </c:v>
                </c:pt>
              </c:strCache>
            </c:strRef>
          </c:cat>
          <c:val>
            <c:numRef>
              <c:f>Sheet1!$F$2:$F$6</c:f>
              <c:numCache>
                <c:formatCode>0</c:formatCode>
                <c:ptCount val="5"/>
                <c:pt idx="0">
                  <c:v>26.2</c:v>
                </c:pt>
                <c:pt idx="1">
                  <c:v>28.4</c:v>
                </c:pt>
                <c:pt idx="2">
                  <c:v>19.100000000000001</c:v>
                </c:pt>
                <c:pt idx="3">
                  <c:v>15.7</c:v>
                </c:pt>
                <c:pt idx="4">
                  <c:v>16.2</c:v>
                </c:pt>
              </c:numCache>
            </c:numRef>
          </c:val>
          <c:extLst>
            <c:ext xmlns:c16="http://schemas.microsoft.com/office/drawing/2014/chart" uri="{C3380CC4-5D6E-409C-BE32-E72D297353CC}">
              <c16:uniqueId val="{00000000-A672-4680-A8BF-257C8E2DFD30}"/>
            </c:ext>
          </c:extLst>
        </c:ser>
        <c:ser>
          <c:idx val="5"/>
          <c:order val="5"/>
          <c:tx>
            <c:strRef>
              <c:f>Sheet1!$G$1</c:f>
              <c:strCache>
                <c:ptCount val="1"/>
                <c:pt idx="0">
                  <c:v>ΔΓ/ΔΑ (αυθ.)</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Δημοκρατικά και Αυταρχικά  </c:v>
                </c:pt>
                <c:pt idx="1">
                  <c:v> Κόμματα του λαού και κόμματα των μεγάλων συμφερόντων  </c:v>
                </c:pt>
                <c:pt idx="2">
                  <c:v> Συστημικά και αντισυστημικά  </c:v>
                </c:pt>
                <c:pt idx="3">
                  <c:v> Προοδευτικά και Συντηρητικά  </c:v>
                </c:pt>
                <c:pt idx="4">
                  <c:v> Αριστερά, Κεντρώα και Δεξιά  </c:v>
                </c:pt>
              </c:strCache>
            </c:strRef>
          </c:cat>
          <c:val>
            <c:numRef>
              <c:f>Sheet1!$G$2:$G$6</c:f>
              <c:numCache>
                <c:formatCode>0</c:formatCode>
                <c:ptCount val="5"/>
                <c:pt idx="0">
                  <c:v>2.2000000000000002</c:v>
                </c:pt>
                <c:pt idx="1">
                  <c:v>1.9</c:v>
                </c:pt>
                <c:pt idx="2">
                  <c:v>4.3</c:v>
                </c:pt>
                <c:pt idx="3">
                  <c:v>1.4</c:v>
                </c:pt>
                <c:pt idx="4">
                  <c:v>1.7</c:v>
                </c:pt>
              </c:numCache>
            </c:numRef>
          </c:val>
          <c:extLst>
            <c:ext xmlns:c16="http://schemas.microsoft.com/office/drawing/2014/chart" uri="{C3380CC4-5D6E-409C-BE32-E72D297353CC}">
              <c16:uniqueId val="{00000002-39CF-4724-921F-444DD288E6CB}"/>
            </c:ext>
          </c:extLst>
        </c:ser>
        <c:dLbls>
          <c:showLegendKey val="0"/>
          <c:showVal val="0"/>
          <c:showCatName val="0"/>
          <c:showSerName val="0"/>
          <c:showPercent val="0"/>
          <c:showBubbleSize val="0"/>
        </c:dLbls>
        <c:gapWidth val="80"/>
        <c:overlap val="100"/>
        <c:axId val="820629408"/>
        <c:axId val="820627248"/>
      </c:barChart>
      <c:catAx>
        <c:axId val="820629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j-lt"/>
                <a:ea typeface="+mn-ea"/>
                <a:cs typeface="+mn-cs"/>
              </a:defRPr>
            </a:pPr>
            <a:endParaRPr lang="en-GR"/>
          </a:p>
        </c:txPr>
        <c:crossAx val="820627248"/>
        <c:crosses val="autoZero"/>
        <c:auto val="1"/>
        <c:lblAlgn val="ctr"/>
        <c:lblOffset val="100"/>
        <c:noMultiLvlLbl val="0"/>
      </c:catAx>
      <c:valAx>
        <c:axId val="820627248"/>
        <c:scaling>
          <c:orientation val="minMax"/>
          <c:max val="100"/>
        </c:scaling>
        <c:delete val="1"/>
        <c:axPos val="t"/>
        <c:numFmt formatCode="0" sourceLinked="1"/>
        <c:majorTickMark val="none"/>
        <c:minorTickMark val="none"/>
        <c:tickLblPos val="nextTo"/>
        <c:crossAx val="820629408"/>
        <c:crosses val="autoZero"/>
        <c:crossBetween val="between"/>
      </c:valAx>
      <c:spPr>
        <a:noFill/>
        <a:ln>
          <a:noFill/>
        </a:ln>
        <a:effectLst/>
      </c:spPr>
    </c:plotArea>
    <c:legend>
      <c:legendPos val="t"/>
      <c:layout>
        <c:manualLayout>
          <c:xMode val="edge"/>
          <c:yMode val="edge"/>
          <c:x val="0.28871272230015971"/>
          <c:y val="4.6875448006095929E-2"/>
          <c:w val="0.7101831124839435"/>
          <c:h val="4.9884094035013329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819316744918325"/>
          <c:y val="0.10744500331470205"/>
          <c:w val="0.65597385312357681"/>
          <c:h val="0.85549028483847456"/>
        </c:manualLayout>
      </c:layout>
      <c:barChart>
        <c:barDir val="bar"/>
        <c:grouping val="stacked"/>
        <c:varyColors val="0"/>
        <c:ser>
          <c:idx val="0"/>
          <c:order val="0"/>
          <c:tx>
            <c:strRef>
              <c:f>Sheet1!$B$1</c:f>
              <c:strCache>
                <c:ptCount val="1"/>
                <c:pt idx="0">
                  <c:v>1 Διαφωνώ πλήρως</c:v>
                </c:pt>
              </c:strCache>
            </c:strRef>
          </c:tx>
          <c:spPr>
            <a:solidFill>
              <a:schemeClr val="accent1">
                <a:lumMod val="50000"/>
              </a:schemeClr>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EFF6-473F-A537-6029C310B2E6}"/>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Είναι μια έκφραση διαμαρτυρίας απέναντι στο κατεστημένο  </c:v>
                </c:pt>
                <c:pt idx="1">
                  <c:v> Είναι ένας όρος δίχως πολιτικό νόημα  </c:v>
                </c:pt>
                <c:pt idx="2">
                  <c:v> Είναι απειλή για τη δημοκρατία και τις αξίες της  </c:v>
                </c:pt>
                <c:pt idx="3">
                  <c:v> Είναι η εναλλακτική λύση απέναντι στο σημερινό πολιτικό σύστημα  </c:v>
                </c:pt>
              </c:strCache>
            </c:strRef>
          </c:cat>
          <c:val>
            <c:numRef>
              <c:f>Sheet1!$B$2:$B$5</c:f>
              <c:numCache>
                <c:formatCode>0</c:formatCode>
                <c:ptCount val="4"/>
                <c:pt idx="0">
                  <c:v>16.2</c:v>
                </c:pt>
                <c:pt idx="1">
                  <c:v>22</c:v>
                </c:pt>
                <c:pt idx="2">
                  <c:v>30.3</c:v>
                </c:pt>
                <c:pt idx="3">
                  <c:v>26.8</c:v>
                </c:pt>
              </c:numCache>
            </c:numRef>
          </c:val>
          <c:extLst>
            <c:ext xmlns:c16="http://schemas.microsoft.com/office/drawing/2014/chart" uri="{C3380CC4-5D6E-409C-BE32-E72D297353CC}">
              <c16:uniqueId val="{00000006-9280-48BC-A884-7C532B1C74AF}"/>
            </c:ext>
          </c:extLst>
        </c:ser>
        <c:ser>
          <c:idx val="1"/>
          <c:order val="1"/>
          <c:tx>
            <c:strRef>
              <c:f>Sheet1!$C$1</c:f>
              <c:strCache>
                <c:ptCount val="1"/>
                <c:pt idx="0">
                  <c:v>2</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Είναι μια έκφραση διαμαρτυρίας απέναντι στο κατεστημένο  </c:v>
                </c:pt>
                <c:pt idx="1">
                  <c:v> Είναι ένας όρος δίχως πολιτικό νόημα  </c:v>
                </c:pt>
                <c:pt idx="2">
                  <c:v> Είναι απειλή για τη δημοκρατία και τις αξίες της  </c:v>
                </c:pt>
                <c:pt idx="3">
                  <c:v> Είναι η εναλλακτική λύση απέναντι στο σημερινό πολιτικό σύστημα  </c:v>
                </c:pt>
              </c:strCache>
            </c:strRef>
          </c:cat>
          <c:val>
            <c:numRef>
              <c:f>Sheet1!$C$2:$C$5</c:f>
              <c:numCache>
                <c:formatCode>0</c:formatCode>
                <c:ptCount val="4"/>
                <c:pt idx="0">
                  <c:v>11.3</c:v>
                </c:pt>
                <c:pt idx="1">
                  <c:v>17.399999999999999</c:v>
                </c:pt>
                <c:pt idx="2">
                  <c:v>15.3</c:v>
                </c:pt>
                <c:pt idx="3">
                  <c:v>15.9</c:v>
                </c:pt>
              </c:numCache>
            </c:numRef>
          </c:val>
          <c:extLst>
            <c:ext xmlns:c16="http://schemas.microsoft.com/office/drawing/2014/chart" uri="{C3380CC4-5D6E-409C-BE32-E72D297353CC}">
              <c16:uniqueId val="{00000007-9280-48BC-A884-7C532B1C74AF}"/>
            </c:ext>
          </c:extLst>
        </c:ser>
        <c:ser>
          <c:idx val="2"/>
          <c:order val="2"/>
          <c:tx>
            <c:strRef>
              <c:f>Sheet1!$D$1</c:f>
              <c:strCache>
                <c:ptCount val="1"/>
                <c:pt idx="0">
                  <c:v>3</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Είναι μια έκφραση διαμαρτυρίας απέναντι στο κατεστημένο  </c:v>
                </c:pt>
                <c:pt idx="1">
                  <c:v> Είναι ένας όρος δίχως πολιτικό νόημα  </c:v>
                </c:pt>
                <c:pt idx="2">
                  <c:v> Είναι απειλή για τη δημοκρατία και τις αξίες της  </c:v>
                </c:pt>
                <c:pt idx="3">
                  <c:v> Είναι η εναλλακτική λύση απέναντι στο σημερινό πολιτικό σύστημα  </c:v>
                </c:pt>
              </c:strCache>
            </c:strRef>
          </c:cat>
          <c:val>
            <c:numRef>
              <c:f>Sheet1!$D$2:$D$5</c:f>
              <c:numCache>
                <c:formatCode>0</c:formatCode>
                <c:ptCount val="4"/>
                <c:pt idx="0">
                  <c:v>25.5</c:v>
                </c:pt>
                <c:pt idx="1">
                  <c:v>24.5</c:v>
                </c:pt>
                <c:pt idx="2">
                  <c:v>23.8</c:v>
                </c:pt>
                <c:pt idx="3">
                  <c:v>27.2</c:v>
                </c:pt>
              </c:numCache>
            </c:numRef>
          </c:val>
          <c:extLst>
            <c:ext xmlns:c16="http://schemas.microsoft.com/office/drawing/2014/chart" uri="{C3380CC4-5D6E-409C-BE32-E72D297353CC}">
              <c16:uniqueId val="{00000008-9280-48BC-A884-7C532B1C74AF}"/>
            </c:ext>
          </c:extLst>
        </c:ser>
        <c:ser>
          <c:idx val="3"/>
          <c:order val="3"/>
          <c:tx>
            <c:strRef>
              <c:f>Sheet1!$E$1</c:f>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Είναι μια έκφραση διαμαρτυρίας απέναντι στο κατεστημένο  </c:v>
                </c:pt>
                <c:pt idx="1">
                  <c:v> Είναι ένας όρος δίχως πολιτικό νόημα  </c:v>
                </c:pt>
                <c:pt idx="2">
                  <c:v> Είναι απειλή για τη δημοκρατία και τις αξίες της  </c:v>
                </c:pt>
                <c:pt idx="3">
                  <c:v> Είναι η εναλλακτική λύση απέναντι στο σημερινό πολιτικό σύστημα  </c:v>
                </c:pt>
              </c:strCache>
            </c:strRef>
          </c:cat>
          <c:val>
            <c:numRef>
              <c:f>Sheet1!$E$2:$E$5</c:f>
              <c:numCache>
                <c:formatCode>0</c:formatCode>
                <c:ptCount val="4"/>
                <c:pt idx="0">
                  <c:v>23.2</c:v>
                </c:pt>
                <c:pt idx="1">
                  <c:v>14.4</c:v>
                </c:pt>
                <c:pt idx="2">
                  <c:v>12.5</c:v>
                </c:pt>
                <c:pt idx="3">
                  <c:v>14</c:v>
                </c:pt>
              </c:numCache>
            </c:numRef>
          </c:val>
          <c:extLst>
            <c:ext xmlns:c16="http://schemas.microsoft.com/office/drawing/2014/chart" uri="{C3380CC4-5D6E-409C-BE32-E72D297353CC}">
              <c16:uniqueId val="{00000000-8DDD-4956-960F-20C853D1E65C}"/>
            </c:ext>
          </c:extLst>
        </c:ser>
        <c:ser>
          <c:idx val="4"/>
          <c:order val="4"/>
          <c:tx>
            <c:strRef>
              <c:f>Sheet1!$F$1</c:f>
              <c:strCache>
                <c:ptCount val="1"/>
                <c:pt idx="0">
                  <c:v>5 Συμφωνώ πλήρως</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Είναι μια έκφραση διαμαρτυρίας απέναντι στο κατεστημένο  </c:v>
                </c:pt>
                <c:pt idx="1">
                  <c:v> Είναι ένας όρος δίχως πολιτικό νόημα  </c:v>
                </c:pt>
                <c:pt idx="2">
                  <c:v> Είναι απειλή για τη δημοκρατία και τις αξίες της  </c:v>
                </c:pt>
                <c:pt idx="3">
                  <c:v> Είναι η εναλλακτική λύση απέναντι στο σημερινό πολιτικό σύστημα  </c:v>
                </c:pt>
              </c:strCache>
            </c:strRef>
          </c:cat>
          <c:val>
            <c:numRef>
              <c:f>Sheet1!$F$2:$F$5</c:f>
              <c:numCache>
                <c:formatCode>0</c:formatCode>
                <c:ptCount val="4"/>
                <c:pt idx="0">
                  <c:v>21.6</c:v>
                </c:pt>
                <c:pt idx="1">
                  <c:v>19.600000000000001</c:v>
                </c:pt>
                <c:pt idx="2">
                  <c:v>16.2</c:v>
                </c:pt>
                <c:pt idx="3">
                  <c:v>13.7</c:v>
                </c:pt>
              </c:numCache>
            </c:numRef>
          </c:val>
          <c:extLst>
            <c:ext xmlns:c16="http://schemas.microsoft.com/office/drawing/2014/chart" uri="{C3380CC4-5D6E-409C-BE32-E72D297353CC}">
              <c16:uniqueId val="{00000000-A672-4680-A8BF-257C8E2DFD30}"/>
            </c:ext>
          </c:extLst>
        </c:ser>
        <c:ser>
          <c:idx val="5"/>
          <c:order val="5"/>
          <c:tx>
            <c:strRef>
              <c:f>Sheet1!$G$1</c:f>
              <c:strCache>
                <c:ptCount val="1"/>
                <c:pt idx="0">
                  <c:v>ΔΓ/ΔΑ (αυθ.)</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Είναι μια έκφραση διαμαρτυρίας απέναντι στο κατεστημένο  </c:v>
                </c:pt>
                <c:pt idx="1">
                  <c:v> Είναι ένας όρος δίχως πολιτικό νόημα  </c:v>
                </c:pt>
                <c:pt idx="2">
                  <c:v> Είναι απειλή για τη δημοκρατία και τις αξίες της  </c:v>
                </c:pt>
                <c:pt idx="3">
                  <c:v> Είναι η εναλλακτική λύση απέναντι στο σημερινό πολιτικό σύστημα  </c:v>
                </c:pt>
              </c:strCache>
            </c:strRef>
          </c:cat>
          <c:val>
            <c:numRef>
              <c:f>Sheet1!$G$2:$G$5</c:f>
              <c:numCache>
                <c:formatCode>0</c:formatCode>
                <c:ptCount val="4"/>
                <c:pt idx="0">
                  <c:v>2.2000000000000002</c:v>
                </c:pt>
                <c:pt idx="1">
                  <c:v>2.1</c:v>
                </c:pt>
                <c:pt idx="2">
                  <c:v>2.1</c:v>
                </c:pt>
                <c:pt idx="3">
                  <c:v>2.2000000000000002</c:v>
                </c:pt>
              </c:numCache>
            </c:numRef>
          </c:val>
          <c:extLst>
            <c:ext xmlns:c16="http://schemas.microsoft.com/office/drawing/2014/chart" uri="{C3380CC4-5D6E-409C-BE32-E72D297353CC}">
              <c16:uniqueId val="{00000002-39CF-4724-921F-444DD288E6CB}"/>
            </c:ext>
          </c:extLst>
        </c:ser>
        <c:dLbls>
          <c:showLegendKey val="0"/>
          <c:showVal val="0"/>
          <c:showCatName val="0"/>
          <c:showSerName val="0"/>
          <c:showPercent val="0"/>
          <c:showBubbleSize val="0"/>
        </c:dLbls>
        <c:gapWidth val="80"/>
        <c:overlap val="100"/>
        <c:axId val="820629408"/>
        <c:axId val="820627248"/>
      </c:barChart>
      <c:catAx>
        <c:axId val="820629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j-lt"/>
                <a:ea typeface="+mn-ea"/>
                <a:cs typeface="+mn-cs"/>
              </a:defRPr>
            </a:pPr>
            <a:endParaRPr lang="en-GR"/>
          </a:p>
        </c:txPr>
        <c:crossAx val="820627248"/>
        <c:crosses val="autoZero"/>
        <c:auto val="1"/>
        <c:lblAlgn val="ctr"/>
        <c:lblOffset val="100"/>
        <c:noMultiLvlLbl val="0"/>
      </c:catAx>
      <c:valAx>
        <c:axId val="820627248"/>
        <c:scaling>
          <c:orientation val="minMax"/>
          <c:max val="100"/>
        </c:scaling>
        <c:delete val="1"/>
        <c:axPos val="t"/>
        <c:numFmt formatCode="0" sourceLinked="1"/>
        <c:majorTickMark val="none"/>
        <c:minorTickMark val="none"/>
        <c:tickLblPos val="nextTo"/>
        <c:crossAx val="820629408"/>
        <c:crosses val="autoZero"/>
        <c:crossBetween val="between"/>
      </c:valAx>
      <c:spPr>
        <a:noFill/>
        <a:ln>
          <a:noFill/>
        </a:ln>
        <a:effectLst/>
      </c:spPr>
    </c:plotArea>
    <c:legend>
      <c:legendPos val="t"/>
      <c:layout>
        <c:manualLayout>
          <c:xMode val="edge"/>
          <c:yMode val="edge"/>
          <c:x val="0.28871272230015971"/>
          <c:y val="4.6875448006095929E-2"/>
          <c:w val="0.7101831124839435"/>
          <c:h val="4.9884094035013329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28827728117511"/>
          <c:y val="7.3058025570813076E-2"/>
          <c:w val="0.70095362403422878"/>
          <c:h val="0.88567381402066436"/>
        </c:manualLayout>
      </c:layout>
      <c:barChart>
        <c:barDir val="bar"/>
        <c:grouping val="stacked"/>
        <c:varyColors val="0"/>
        <c:ser>
          <c:idx val="0"/>
          <c:order val="0"/>
          <c:tx>
            <c:strRef>
              <c:f>Sheet1!$B$1</c:f>
              <c:strCache>
                <c:ptCount val="1"/>
                <c:pt idx="0">
                  <c:v>Δε θα το ψήφιζαν ποτέ</c:v>
                </c:pt>
              </c:strCache>
            </c:strRef>
          </c:tx>
          <c:spPr>
            <a:solidFill>
              <a:schemeClr val="accent1"/>
            </a:solidFill>
            <a:ln>
              <a:noFill/>
            </a:ln>
            <a:effectLst/>
          </c:spPr>
          <c:invertIfNegative val="0"/>
          <c:dLbls>
            <c:dLbl>
              <c:idx val="0"/>
              <c:tx>
                <c:rich>
                  <a:bodyPr/>
                  <a:lstStyle/>
                  <a:p>
                    <a:r>
                      <a:rPr lang="en-US"/>
                      <a:t>60</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2A0-4761-B455-21E2BF62678F}"/>
                </c:ext>
              </c:extLst>
            </c:dLbl>
            <c:dLbl>
              <c:idx val="1"/>
              <c:tx>
                <c:rich>
                  <a:bodyPr/>
                  <a:lstStyle/>
                  <a:p>
                    <a:r>
                      <a:rPr lang="en-US"/>
                      <a:t>65</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2A0-4761-B455-21E2BF62678F}"/>
                </c:ext>
              </c:extLst>
            </c:dLbl>
            <c:dLbl>
              <c:idx val="2"/>
              <c:tx>
                <c:rich>
                  <a:bodyPr/>
                  <a:lstStyle/>
                  <a:p>
                    <a:r>
                      <a:rPr lang="en-US"/>
                      <a:t>70</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2A0-4761-B455-21E2BF62678F}"/>
                </c:ext>
              </c:extLst>
            </c:dLbl>
            <c:dLbl>
              <c:idx val="3"/>
              <c:tx>
                <c:rich>
                  <a:bodyPr/>
                  <a:lstStyle/>
                  <a:p>
                    <a:r>
                      <a:rPr lang="en-US"/>
                      <a:t>73</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2A0-4761-B455-21E2BF62678F}"/>
                </c:ext>
              </c:extLst>
            </c:dLbl>
            <c:dLbl>
              <c:idx val="4"/>
              <c:tx>
                <c:rich>
                  <a:bodyPr/>
                  <a:lstStyle/>
                  <a:p>
                    <a:r>
                      <a:rPr lang="en-US"/>
                      <a:t>76</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2A0-4761-B455-21E2BF62678F}"/>
                </c:ext>
              </c:extLst>
            </c:dLbl>
            <c:dLbl>
              <c:idx val="5"/>
              <c:tx>
                <c:rich>
                  <a:bodyPr/>
                  <a:lstStyle/>
                  <a:p>
                    <a:r>
                      <a:rPr lang="en-US"/>
                      <a:t>77</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2A0-4761-B455-21E2BF62678F}"/>
                </c:ext>
              </c:extLst>
            </c:dLbl>
            <c:dLbl>
              <c:idx val="6"/>
              <c:tx>
                <c:rich>
                  <a:bodyPr/>
                  <a:lstStyle/>
                  <a:p>
                    <a:r>
                      <a:rPr lang="en-US"/>
                      <a:t>77</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08E-43F6-9D02-91466558A6BE}"/>
                </c:ext>
              </c:extLst>
            </c:dLbl>
            <c:dLbl>
              <c:idx val="7"/>
              <c:tx>
                <c:rich>
                  <a:bodyPr/>
                  <a:lstStyle/>
                  <a:p>
                    <a:r>
                      <a:rPr lang="en-US"/>
                      <a:t>79</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08E-43F6-9D02-91466558A6BE}"/>
                </c:ext>
              </c:extLst>
            </c:dLbl>
            <c:dLbl>
              <c:idx val="8"/>
              <c:tx>
                <c:rich>
                  <a:bodyPr/>
                  <a:lstStyle/>
                  <a:p>
                    <a:r>
                      <a:rPr lang="en-US"/>
                      <a:t>83</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944-4129-98CE-6B5EEEDED80F}"/>
                </c:ext>
              </c:extLst>
            </c:dLbl>
            <c:dLbl>
              <c:idx val="9"/>
              <c:tx>
                <c:rich>
                  <a:bodyPr/>
                  <a:lstStyle/>
                  <a:p>
                    <a:r>
                      <a:rPr lang="en-US"/>
                      <a:t>82</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419-47A8-9F44-08C95DD20B91}"/>
                </c:ext>
              </c:extLst>
            </c:dLbl>
            <c:dLbl>
              <c:idx val="10"/>
              <c:tx>
                <c:rich>
                  <a:bodyPr/>
                  <a:lstStyle/>
                  <a:p>
                    <a:r>
                      <a:rPr lang="en-US"/>
                      <a:t>80</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419-47A8-9F44-08C95DD20B91}"/>
                </c:ext>
              </c:extLst>
            </c:dLbl>
            <c:dLbl>
              <c:idx val="11"/>
              <c:tx>
                <c:rich>
                  <a:bodyPr/>
                  <a:lstStyle/>
                  <a:p>
                    <a:r>
                      <a:rPr lang="en-US"/>
                      <a:t>90</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419-47A8-9F44-08C95DD20B9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G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Sheet1!$A$2:$A$13</c:f>
              <c:strCache>
                <c:ptCount val="12"/>
                <c:pt idx="0">
                  <c:v> ΠΑΣΟΚ – Κίνημα Αλλαγής  </c:v>
                </c:pt>
                <c:pt idx="1">
                  <c:v> Πλεύση Ελευθερίας  </c:v>
                </c:pt>
                <c:pt idx="2">
                  <c:v> ΝΔ  </c:v>
                </c:pt>
                <c:pt idx="3">
                  <c:v> ΚΚΕ  </c:v>
                </c:pt>
                <c:pt idx="4">
                  <c:v> ΣΥΡΙΖΑ  </c:v>
                </c:pt>
                <c:pt idx="5">
                  <c:v> Ελληνική Λύση  </c:v>
                </c:pt>
                <c:pt idx="6">
                  <c:v> Νέα Αριστερά  </c:v>
                </c:pt>
                <c:pt idx="7">
                  <c:v> Μέρα 25  </c:v>
                </c:pt>
                <c:pt idx="8">
                  <c:v> Νίκη  </c:v>
                </c:pt>
                <c:pt idx="9">
                  <c:v> Φωνή Λογικής  </c:v>
                </c:pt>
                <c:pt idx="10">
                  <c:v> Κίνημα Δημοκρατίας  </c:v>
                </c:pt>
                <c:pt idx="11">
                  <c:v> Σπαρτιάτες  </c:v>
                </c:pt>
              </c:strCache>
            </c:strRef>
          </c:cat>
          <c:val>
            <c:numRef>
              <c:f>Sheet1!$B$2:$B$13</c:f>
              <c:numCache>
                <c:formatCode>0</c:formatCode>
                <c:ptCount val="12"/>
                <c:pt idx="0">
                  <c:v>-59.6</c:v>
                </c:pt>
                <c:pt idx="1">
                  <c:v>-65.3</c:v>
                </c:pt>
                <c:pt idx="2">
                  <c:v>-70</c:v>
                </c:pt>
                <c:pt idx="3">
                  <c:v>-72.5</c:v>
                </c:pt>
                <c:pt idx="4">
                  <c:v>-75.900000000000006</c:v>
                </c:pt>
                <c:pt idx="5">
                  <c:v>-76.599999999999994</c:v>
                </c:pt>
                <c:pt idx="6">
                  <c:v>-76.900000000000006</c:v>
                </c:pt>
                <c:pt idx="7">
                  <c:v>-78.7</c:v>
                </c:pt>
                <c:pt idx="8">
                  <c:v>-82.9</c:v>
                </c:pt>
                <c:pt idx="9">
                  <c:v>-82</c:v>
                </c:pt>
                <c:pt idx="10">
                  <c:v>-79.8</c:v>
                </c:pt>
                <c:pt idx="11">
                  <c:v>-89.9</c:v>
                </c:pt>
              </c:numCache>
            </c:numRef>
          </c:val>
          <c:extLst>
            <c:ext xmlns:c16="http://schemas.microsoft.com/office/drawing/2014/chart" uri="{C3380CC4-5D6E-409C-BE32-E72D297353CC}">
              <c16:uniqueId val="{00000000-7ADA-4098-93E7-E2C084853A02}"/>
            </c:ext>
          </c:extLst>
        </c:ser>
        <c:ser>
          <c:idx val="1"/>
          <c:order val="1"/>
          <c:tx>
            <c:strRef>
              <c:f>Sheet1!$C$1</c:f>
              <c:strCache>
                <c:ptCount val="1"/>
                <c:pt idx="0">
                  <c:v>Θα μπορούσαν να το ψηφίσουν</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Sheet1!$A$2:$A$13</c:f>
              <c:strCache>
                <c:ptCount val="12"/>
                <c:pt idx="0">
                  <c:v> ΠΑΣΟΚ – Κίνημα Αλλαγής  </c:v>
                </c:pt>
                <c:pt idx="1">
                  <c:v> Πλεύση Ελευθερίας  </c:v>
                </c:pt>
                <c:pt idx="2">
                  <c:v> ΝΔ  </c:v>
                </c:pt>
                <c:pt idx="3">
                  <c:v> ΚΚΕ  </c:v>
                </c:pt>
                <c:pt idx="4">
                  <c:v> ΣΥΡΙΖΑ  </c:v>
                </c:pt>
                <c:pt idx="5">
                  <c:v> Ελληνική Λύση  </c:v>
                </c:pt>
                <c:pt idx="6">
                  <c:v> Νέα Αριστερά  </c:v>
                </c:pt>
                <c:pt idx="7">
                  <c:v> Μέρα 25  </c:v>
                </c:pt>
                <c:pt idx="8">
                  <c:v> Νίκη  </c:v>
                </c:pt>
                <c:pt idx="9">
                  <c:v> Φωνή Λογικής  </c:v>
                </c:pt>
                <c:pt idx="10">
                  <c:v> Κίνημα Δημοκρατίας  </c:v>
                </c:pt>
                <c:pt idx="11">
                  <c:v> Σπαρτιάτες  </c:v>
                </c:pt>
              </c:strCache>
            </c:strRef>
          </c:cat>
          <c:val>
            <c:numRef>
              <c:f>Sheet1!$C$2:$C$13</c:f>
              <c:numCache>
                <c:formatCode>0</c:formatCode>
                <c:ptCount val="12"/>
                <c:pt idx="0">
                  <c:v>39.9</c:v>
                </c:pt>
                <c:pt idx="1">
                  <c:v>32.9</c:v>
                </c:pt>
                <c:pt idx="2">
                  <c:v>29.4</c:v>
                </c:pt>
                <c:pt idx="3">
                  <c:v>27</c:v>
                </c:pt>
                <c:pt idx="4">
                  <c:v>23.7</c:v>
                </c:pt>
                <c:pt idx="5">
                  <c:v>22</c:v>
                </c:pt>
                <c:pt idx="6">
                  <c:v>21.6</c:v>
                </c:pt>
                <c:pt idx="7">
                  <c:v>19.899999999999999</c:v>
                </c:pt>
                <c:pt idx="8">
                  <c:v>14.9</c:v>
                </c:pt>
                <c:pt idx="9">
                  <c:v>13.7</c:v>
                </c:pt>
                <c:pt idx="10">
                  <c:v>13.1</c:v>
                </c:pt>
                <c:pt idx="11">
                  <c:v>8.9</c:v>
                </c:pt>
              </c:numCache>
            </c:numRef>
          </c:val>
          <c:extLst>
            <c:ext xmlns:c16="http://schemas.microsoft.com/office/drawing/2014/chart" uri="{C3380CC4-5D6E-409C-BE32-E72D297353CC}">
              <c16:uniqueId val="{00000001-3BE9-4E78-9190-4C25C90B0CB5}"/>
            </c:ext>
          </c:extLst>
        </c:ser>
        <c:dLbls>
          <c:showLegendKey val="0"/>
          <c:showVal val="0"/>
          <c:showCatName val="0"/>
          <c:showSerName val="0"/>
          <c:showPercent val="0"/>
          <c:showBubbleSize val="0"/>
        </c:dLbls>
        <c:gapWidth val="100"/>
        <c:overlap val="100"/>
        <c:axId val="510722928"/>
        <c:axId val="510721288"/>
      </c:barChart>
      <c:catAx>
        <c:axId val="510722928"/>
        <c:scaling>
          <c:orientation val="maxMin"/>
        </c:scaling>
        <c:delete val="0"/>
        <c:axPos val="l"/>
        <c:numFmt formatCode="General" sourceLinked="1"/>
        <c:majorTickMark val="in"/>
        <c:minorTickMark val="in"/>
        <c:tickLblPos val="low"/>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000" b="1" i="0" u="none" strike="noStrike" kern="1200" cap="none" spc="0" normalizeH="0" baseline="0">
                <a:ln>
                  <a:noFill/>
                </a:ln>
                <a:solidFill>
                  <a:schemeClr val="tx1">
                    <a:lumMod val="75000"/>
                    <a:lumOff val="25000"/>
                  </a:schemeClr>
                </a:solidFill>
                <a:latin typeface="Calibri" panose="020F0502020204030204" pitchFamily="34" charset="0"/>
                <a:ea typeface="+mn-ea"/>
                <a:cs typeface="Calibri" panose="020F0502020204030204" pitchFamily="34" charset="0"/>
              </a:defRPr>
            </a:pPr>
            <a:endParaRPr lang="en-GR"/>
          </a:p>
        </c:txPr>
        <c:crossAx val="510721288"/>
        <c:crosses val="autoZero"/>
        <c:auto val="1"/>
        <c:lblAlgn val="ctr"/>
        <c:lblOffset val="100"/>
        <c:noMultiLvlLbl val="0"/>
      </c:catAx>
      <c:valAx>
        <c:axId val="510721288"/>
        <c:scaling>
          <c:orientation val="minMax"/>
          <c:max val="85"/>
          <c:min val="-95"/>
        </c:scaling>
        <c:delete val="1"/>
        <c:axPos val="t"/>
        <c:numFmt formatCode="0" sourceLinked="1"/>
        <c:majorTickMark val="out"/>
        <c:minorTickMark val="none"/>
        <c:tickLblPos val="nextTo"/>
        <c:crossAx val="510722928"/>
        <c:crosses val="autoZero"/>
        <c:crossBetween val="between"/>
      </c:valAx>
      <c:spPr>
        <a:pattFill prst="ltDnDiag">
          <a:fgClr>
            <a:srgbClr val="000000">
              <a:alpha val="0"/>
            </a:srgbClr>
          </a:fgClr>
          <a:bgClr>
            <a:srgbClr val="FFFFFF"/>
          </a:bgClr>
        </a:pattFill>
        <a:ln w="25400">
          <a:noFill/>
        </a:ln>
        <a:effectLst/>
      </c:spPr>
    </c:plotArea>
    <c:legend>
      <c:legendPos val="r"/>
      <c:layout>
        <c:manualLayout>
          <c:xMode val="edge"/>
          <c:yMode val="edge"/>
          <c:x val="0.65048686665338828"/>
          <c:y val="0.81617912231230005"/>
          <c:w val="0.30282713727398342"/>
          <c:h val="0.1177356657176368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n-G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03461198366251"/>
          <c:y val="0.2347159872924417"/>
          <c:w val="0.41270509635493424"/>
          <c:h val="0.71787328452540444"/>
        </c:manualLayout>
      </c:layout>
      <c:pieChart>
        <c:varyColors val="1"/>
        <c:ser>
          <c:idx val="0"/>
          <c:order val="0"/>
          <c:tx>
            <c:strRef>
              <c:f>Sheet1!$B$1</c:f>
              <c:strCache>
                <c:ptCount val="1"/>
                <c:pt idx="0">
                  <c:v>Series 1</c:v>
                </c:pt>
              </c:strCache>
            </c:strRef>
          </c:tx>
          <c:dPt>
            <c:idx val="0"/>
            <c:bubble3D val="0"/>
            <c:spPr>
              <a:solidFill>
                <a:schemeClr val="accent2">
                  <a:lumMod val="75000"/>
                  <a:alpha val="70000"/>
                </a:schemeClr>
              </a:solidFill>
              <a:ln>
                <a:noFill/>
              </a:ln>
              <a:effectLst/>
            </c:spPr>
            <c:extLst>
              <c:ext xmlns:c16="http://schemas.microsoft.com/office/drawing/2014/chart" uri="{C3380CC4-5D6E-409C-BE32-E72D297353CC}">
                <c16:uniqueId val="{00000004-EE79-4FA8-8ADE-2B743D62186D}"/>
              </c:ext>
            </c:extLst>
          </c:dPt>
          <c:dPt>
            <c:idx val="1"/>
            <c:bubble3D val="0"/>
            <c:spPr>
              <a:solidFill>
                <a:schemeClr val="accent1">
                  <a:lumMod val="75000"/>
                  <a:alpha val="70000"/>
                </a:schemeClr>
              </a:solidFill>
              <a:ln>
                <a:noFill/>
              </a:ln>
              <a:effectLst/>
            </c:spPr>
            <c:extLst>
              <c:ext xmlns:c16="http://schemas.microsoft.com/office/drawing/2014/chart" uri="{C3380CC4-5D6E-409C-BE32-E72D297353CC}">
                <c16:uniqueId val="{00000005-EE79-4FA8-8ADE-2B743D62186D}"/>
              </c:ext>
            </c:extLst>
          </c:dPt>
          <c:dPt>
            <c:idx val="2"/>
            <c:bubble3D val="0"/>
            <c:spPr>
              <a:solidFill>
                <a:schemeClr val="tx1">
                  <a:lumMod val="50000"/>
                  <a:lumOff val="50000"/>
                  <a:alpha val="50000"/>
                </a:schemeClr>
              </a:solidFill>
              <a:ln>
                <a:noFill/>
              </a:ln>
              <a:effectLst/>
            </c:spPr>
            <c:extLst>
              <c:ext xmlns:c16="http://schemas.microsoft.com/office/drawing/2014/chart" uri="{C3380CC4-5D6E-409C-BE32-E72D297353CC}">
                <c16:uniqueId val="{00000001-915A-413E-8B10-3CBC9118499E}"/>
              </c:ext>
            </c:extLst>
          </c:dPt>
          <c:dLbls>
            <c:dLbl>
              <c:idx val="2"/>
              <c:layout>
                <c:manualLayout>
                  <c:x val="-3.1500800033685626E-2"/>
                  <c:y val="-7.1951513523906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5A-413E-8B10-3CBC9118499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GR"/>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Υπέρ των αυτοδύναμων κυβερνήσεων</c:v>
                </c:pt>
                <c:pt idx="1">
                  <c:v>Υπέρ των κυβερνήσεων συνεργασίας</c:v>
                </c:pt>
                <c:pt idx="2">
                  <c:v>ΔΓ/ΔΑ(αυθ.)</c:v>
                </c:pt>
              </c:strCache>
            </c:strRef>
          </c:cat>
          <c:val>
            <c:numRef>
              <c:f>Sheet1!$B$2:$B$4</c:f>
              <c:numCache>
                <c:formatCode>0</c:formatCode>
                <c:ptCount val="3"/>
                <c:pt idx="0">
                  <c:v>40.4</c:v>
                </c:pt>
                <c:pt idx="1">
                  <c:v>56.8</c:v>
                </c:pt>
                <c:pt idx="2">
                  <c:v>2.7</c:v>
                </c:pt>
              </c:numCache>
            </c:numRef>
          </c:val>
          <c:extLst>
            <c:ext xmlns:c16="http://schemas.microsoft.com/office/drawing/2014/chart" uri="{C3380CC4-5D6E-409C-BE32-E72D297353CC}">
              <c16:uniqueId val="{00000000-EE79-4FA8-8ADE-2B743D62186D}"/>
            </c:ext>
          </c:extLst>
        </c:ser>
        <c:dLbls>
          <c:showLegendKey val="0"/>
          <c:showVal val="0"/>
          <c:showCatName val="0"/>
          <c:showSerName val="0"/>
          <c:showPercent val="0"/>
          <c:showBubbleSize val="0"/>
          <c:showLeaderLines val="1"/>
        </c:dLbls>
        <c:firstSliceAng val="150"/>
      </c:pieChart>
      <c:spPr>
        <a:pattFill>
          <a:fgClr>
            <a:srgbClr val="000000">
              <a:alpha val="0"/>
            </a:srgbClr>
          </a:fgClr>
          <a:bgClr>
            <a:srgbClr val="FFFFFF"/>
          </a:bgClr>
        </a:pattFill>
        <a:ln w="25400">
          <a:noFill/>
        </a:ln>
        <a:effectLst/>
      </c:spPr>
    </c:plotArea>
    <c:legend>
      <c:legendPos val="t"/>
      <c:layout>
        <c:manualLayout>
          <c:xMode val="edge"/>
          <c:yMode val="edge"/>
          <c:x val="7.4021537748957852E-2"/>
          <c:y val="7.9581236515004011E-2"/>
          <c:w val="0.89874836835235172"/>
          <c:h val="0.15852678993771344"/>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dk1">
                  <a:lumMod val="65000"/>
                  <a:lumOff val="35000"/>
                </a:schemeClr>
              </a:solidFill>
              <a:latin typeface="+mn-lt"/>
              <a:ea typeface="+mn-ea"/>
              <a:cs typeface="+mn-cs"/>
            </a:defRPr>
          </a:pPr>
          <a:endParaRPr lang="en-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G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580154048558346E-2"/>
          <c:y val="6.1862718788996317E-2"/>
          <c:w val="0.95763296242161344"/>
          <c:h val="0.65014083905285358"/>
        </c:manualLayout>
      </c:layout>
      <c:lineChart>
        <c:grouping val="standard"/>
        <c:varyColors val="0"/>
        <c:ser>
          <c:idx val="0"/>
          <c:order val="0"/>
          <c:tx>
            <c:strRef>
              <c:f>Sheet1!$B$1</c:f>
              <c:strCache>
                <c:ptCount val="1"/>
                <c:pt idx="0">
                  <c:v>Αυτοδύναμες Κυβερνήσεις</c:v>
                </c:pt>
              </c:strCache>
            </c:strRef>
          </c:tx>
          <c:spPr>
            <a:ln w="38100" cap="flat" cmpd="dbl" algn="ctr">
              <a:solidFill>
                <a:schemeClr val="accent2">
                  <a:lumMod val="75000"/>
                </a:schemeClr>
              </a:solidFill>
              <a:miter lim="800000"/>
            </a:ln>
            <a:effectLst/>
          </c:spPr>
          <c:marker>
            <c:symbol val="none"/>
          </c:marker>
          <c:dPt>
            <c:idx val="2"/>
            <c:marker>
              <c:symbol val="none"/>
            </c:marker>
            <c:bubble3D val="0"/>
            <c:extLst>
              <c:ext xmlns:c16="http://schemas.microsoft.com/office/drawing/2014/chart" uri="{C3380CC4-5D6E-409C-BE32-E72D297353CC}">
                <c16:uniqueId val="{00000002-710E-4192-9B01-61E2110A4592}"/>
              </c:ext>
            </c:extLst>
          </c:dPt>
          <c:dPt>
            <c:idx val="3"/>
            <c:marker>
              <c:symbol val="none"/>
            </c:marker>
            <c:bubble3D val="0"/>
            <c:extLst>
              <c:ext xmlns:c16="http://schemas.microsoft.com/office/drawing/2014/chart" uri="{C3380CC4-5D6E-409C-BE32-E72D297353CC}">
                <c16:uniqueId val="{00000003-710E-4192-9B01-61E2110A4592}"/>
              </c:ext>
            </c:extLst>
          </c:dPt>
          <c:dPt>
            <c:idx val="4"/>
            <c:marker>
              <c:symbol val="none"/>
            </c:marker>
            <c:bubble3D val="0"/>
            <c:extLst>
              <c:ext xmlns:c16="http://schemas.microsoft.com/office/drawing/2014/chart" uri="{C3380CC4-5D6E-409C-BE32-E72D297353CC}">
                <c16:uniqueId val="{00000002-B98B-4DFC-91F2-354645C51AB4}"/>
              </c:ext>
            </c:extLst>
          </c:dPt>
          <c:dLbls>
            <c:dLbl>
              <c:idx val="3"/>
              <c:layout>
                <c:manualLayout>
                  <c:x val="-5.0056343301527771E-2"/>
                  <c:y val="-6.12027667234333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0E-4192-9B01-61E2110A4592}"/>
                </c:ext>
              </c:extLst>
            </c:dLbl>
            <c:dLbl>
              <c:idx val="4"/>
              <c:layout>
                <c:manualLayout>
                  <c:x val="-5.0056343301527771E-2"/>
                  <c:y val="-6.12027667234333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98B-4DFC-91F2-354645C51AB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lumMod val="75000"/>
                      </a:schemeClr>
                    </a:solidFill>
                    <a:latin typeface="+mn-lt"/>
                    <a:ea typeface="+mn-ea"/>
                    <a:cs typeface="+mn-cs"/>
                  </a:defRPr>
                </a:pPr>
                <a:endParaRPr lang="en-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Sheet1!$B$2:$B$6</c:f>
              <c:numCache>
                <c:formatCode>0</c:formatCode>
                <c:ptCount val="5"/>
                <c:pt idx="0">
                  <c:v>25.3</c:v>
                </c:pt>
                <c:pt idx="1">
                  <c:v>23.6</c:v>
                </c:pt>
                <c:pt idx="2">
                  <c:v>41.8</c:v>
                </c:pt>
                <c:pt idx="3">
                  <c:v>67.599999999999994</c:v>
                </c:pt>
                <c:pt idx="4">
                  <c:v>63.2</c:v>
                </c:pt>
              </c:numCache>
            </c:numRef>
          </c:val>
          <c:smooth val="0"/>
          <c:extLst>
            <c:ext xmlns:c16="http://schemas.microsoft.com/office/drawing/2014/chart" uri="{C3380CC4-5D6E-409C-BE32-E72D297353CC}">
              <c16:uniqueId val="{00000004-710E-4192-9B01-61E2110A4592}"/>
            </c:ext>
          </c:extLst>
        </c:ser>
        <c:ser>
          <c:idx val="1"/>
          <c:order val="1"/>
          <c:tx>
            <c:strRef>
              <c:f>Sheet1!$C$1</c:f>
              <c:strCache>
                <c:ptCount val="1"/>
                <c:pt idx="0">
                  <c:v>Κυβερνήσεις Συνεργασίας</c:v>
                </c:pt>
              </c:strCache>
            </c:strRef>
          </c:tx>
          <c:spPr>
            <a:ln w="38100" cap="flat" cmpd="dbl" algn="ctr">
              <a:solidFill>
                <a:schemeClr val="accent1">
                  <a:lumMod val="75000"/>
                </a:schemeClr>
              </a:solidFill>
              <a:miter lim="800000"/>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75000"/>
                      </a:schemeClr>
                    </a:solidFill>
                    <a:latin typeface="+mn-lt"/>
                    <a:ea typeface="+mn-ea"/>
                    <a:cs typeface="+mn-cs"/>
                  </a:defRPr>
                </a:pPr>
                <a:endParaRPr lang="en-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Sheet1!$C$2:$C$6</c:f>
              <c:numCache>
                <c:formatCode>0</c:formatCode>
                <c:ptCount val="5"/>
                <c:pt idx="0">
                  <c:v>70.3</c:v>
                </c:pt>
                <c:pt idx="1">
                  <c:v>75.2</c:v>
                </c:pt>
                <c:pt idx="2">
                  <c:v>55.8</c:v>
                </c:pt>
                <c:pt idx="3">
                  <c:v>30.7</c:v>
                </c:pt>
                <c:pt idx="4">
                  <c:v>34.6</c:v>
                </c:pt>
              </c:numCache>
            </c:numRef>
          </c:val>
          <c:smooth val="0"/>
          <c:extLst>
            <c:ext xmlns:c16="http://schemas.microsoft.com/office/drawing/2014/chart" uri="{C3380CC4-5D6E-409C-BE32-E72D297353CC}">
              <c16:uniqueId val="{00000005-710E-4192-9B01-61E2110A4592}"/>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R"/>
          </a:p>
        </c:txPr>
        <c:crossAx val="331354896"/>
        <c:crosses val="autoZero"/>
        <c:auto val="0"/>
        <c:lblAlgn val="ctr"/>
        <c:lblOffset val="100"/>
        <c:noMultiLvlLbl val="0"/>
      </c:catAx>
      <c:valAx>
        <c:axId val="331354896"/>
        <c:scaling>
          <c:orientation val="minMax"/>
          <c:max val="100"/>
        </c:scaling>
        <c:delete val="0"/>
        <c:axPos val="l"/>
        <c:majorGridlines>
          <c:spPr>
            <a:ln w="9525" cap="flat" cmpd="sng" algn="ctr">
              <a:solidFill>
                <a:schemeClr val="tx1">
                  <a:lumMod val="15000"/>
                  <a:lumOff val="85000"/>
                  <a:alpha val="32000"/>
                </a:schemeClr>
              </a:solidFill>
              <a:round/>
            </a:ln>
            <a:effectLst/>
          </c:spPr>
        </c:majorGridlines>
        <c:numFmt formatCode="0"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R"/>
          </a:p>
        </c:txPr>
        <c:crossAx val="331351944"/>
        <c:crosses val="autoZero"/>
        <c:crossBetween val="between"/>
        <c:majorUnit val="20"/>
      </c:valAx>
      <c:spPr>
        <a:noFill/>
        <a:ln>
          <a:noFill/>
        </a:ln>
        <a:effectLst/>
      </c:spPr>
    </c:plotArea>
    <c:legend>
      <c:legendPos val="t"/>
      <c:layout>
        <c:manualLayout>
          <c:xMode val="edge"/>
          <c:yMode val="edge"/>
          <c:x val="2.2361270308066859E-2"/>
          <c:y val="0.84893825222793595"/>
          <c:w val="0.95828334808641491"/>
          <c:h val="0.1510617477720640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580154048558346E-2"/>
          <c:y val="6.1862718788996317E-2"/>
          <c:w val="0.934256716472882"/>
          <c:h val="0.70044587833212191"/>
        </c:manualLayout>
      </c:layout>
      <c:lineChart>
        <c:grouping val="standard"/>
        <c:varyColors val="0"/>
        <c:ser>
          <c:idx val="0"/>
          <c:order val="0"/>
          <c:tx>
            <c:strRef>
              <c:f>Sheet1!$B$1</c:f>
              <c:strCache>
                <c:ptCount val="1"/>
                <c:pt idx="0">
                  <c:v>Αυτοδύναμες Κυβερνήσεις</c:v>
                </c:pt>
              </c:strCache>
            </c:strRef>
          </c:tx>
          <c:spPr>
            <a:ln w="38100" cap="flat" cmpd="dbl" algn="ctr">
              <a:solidFill>
                <a:schemeClr val="accent2">
                  <a:lumMod val="75000"/>
                </a:schemeClr>
              </a:solidFill>
              <a:miter lim="800000"/>
            </a:ln>
            <a:effectLst/>
          </c:spPr>
          <c:marker>
            <c:symbol val="none"/>
          </c:marker>
          <c:dLbls>
            <c:dLbl>
              <c:idx val="0"/>
              <c:layout>
                <c:manualLayout>
                  <c:x val="-4.42219462089046E-2"/>
                  <c:y val="6.55080729424368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18-4179-8089-43B83485763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lumMod val="75000"/>
                      </a:schemeClr>
                    </a:solidFill>
                    <a:latin typeface="+mn-lt"/>
                    <a:ea typeface="+mn-ea"/>
                    <a:cs typeface="+mn-cs"/>
                  </a:defRPr>
                </a:pPr>
                <a:endParaRPr lang="en-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Υψηλή δημοκρατικότητα</c:v>
                </c:pt>
                <c:pt idx="1">
                  <c:v>Μέτρια δημοκρατικότητα</c:v>
                </c:pt>
                <c:pt idx="2">
                  <c:v>Χαμηλή δημοκρατικότητα</c:v>
                </c:pt>
              </c:strCache>
            </c:strRef>
          </c:cat>
          <c:val>
            <c:numRef>
              <c:f>Sheet1!$B$2:$B$4</c:f>
              <c:numCache>
                <c:formatCode>General</c:formatCode>
                <c:ptCount val="3"/>
                <c:pt idx="0">
                  <c:v>75</c:v>
                </c:pt>
                <c:pt idx="1">
                  <c:v>36</c:v>
                </c:pt>
                <c:pt idx="2">
                  <c:v>29</c:v>
                </c:pt>
              </c:numCache>
            </c:numRef>
          </c:val>
          <c:smooth val="0"/>
          <c:extLst>
            <c:ext xmlns:c16="http://schemas.microsoft.com/office/drawing/2014/chart" uri="{C3380CC4-5D6E-409C-BE32-E72D297353CC}">
              <c16:uniqueId val="{00000001-AF18-4179-8089-43B83485763E}"/>
            </c:ext>
          </c:extLst>
        </c:ser>
        <c:ser>
          <c:idx val="1"/>
          <c:order val="1"/>
          <c:tx>
            <c:strRef>
              <c:f>Sheet1!$C$1</c:f>
              <c:strCache>
                <c:ptCount val="1"/>
                <c:pt idx="0">
                  <c:v>Κυβερνήσεις Συνεργασίας</c:v>
                </c:pt>
              </c:strCache>
            </c:strRef>
          </c:tx>
          <c:spPr>
            <a:ln w="38100" cap="flat" cmpd="dbl" algn="ctr">
              <a:solidFill>
                <a:schemeClr val="accent1">
                  <a:lumMod val="75000"/>
                </a:schemeClr>
              </a:solidFill>
              <a:miter lim="800000"/>
            </a:ln>
            <a:effectLst/>
          </c:spPr>
          <c:marker>
            <c:symbol val="none"/>
          </c:marker>
          <c:dLbls>
            <c:dLbl>
              <c:idx val="0"/>
              <c:layout>
                <c:manualLayout>
                  <c:x val="-3.4696486605478735E-2"/>
                  <c:y val="-0.1127103836256299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18-4179-8089-43B83485763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75000"/>
                      </a:schemeClr>
                    </a:solidFill>
                    <a:latin typeface="+mn-lt"/>
                    <a:ea typeface="+mn-ea"/>
                    <a:cs typeface="+mn-cs"/>
                  </a:defRPr>
                </a:pPr>
                <a:endParaRPr lang="en-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Υψηλή δημοκρατικότητα</c:v>
                </c:pt>
                <c:pt idx="1">
                  <c:v>Μέτρια δημοκρατικότητα</c:v>
                </c:pt>
                <c:pt idx="2">
                  <c:v>Χαμηλή δημοκρατικότητα</c:v>
                </c:pt>
              </c:strCache>
            </c:strRef>
          </c:cat>
          <c:val>
            <c:numRef>
              <c:f>Sheet1!$C$2:$C$4</c:f>
              <c:numCache>
                <c:formatCode>General</c:formatCode>
                <c:ptCount val="3"/>
                <c:pt idx="0">
                  <c:v>25</c:v>
                </c:pt>
                <c:pt idx="1">
                  <c:v>60</c:v>
                </c:pt>
                <c:pt idx="2">
                  <c:v>68</c:v>
                </c:pt>
              </c:numCache>
            </c:numRef>
          </c:val>
          <c:smooth val="0"/>
          <c:extLst>
            <c:ext xmlns:c16="http://schemas.microsoft.com/office/drawing/2014/chart" uri="{C3380CC4-5D6E-409C-BE32-E72D297353CC}">
              <c16:uniqueId val="{00000003-AF18-4179-8089-43B83485763E}"/>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R"/>
          </a:p>
        </c:txPr>
        <c:crossAx val="331354896"/>
        <c:crosses val="autoZero"/>
        <c:auto val="0"/>
        <c:lblAlgn val="ctr"/>
        <c:lblOffset val="100"/>
        <c:noMultiLvlLbl val="0"/>
      </c:catAx>
      <c:valAx>
        <c:axId val="331354896"/>
        <c:scaling>
          <c:orientation val="minMax"/>
          <c:max val="100"/>
        </c:scaling>
        <c:delete val="0"/>
        <c:axPos val="l"/>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R"/>
          </a:p>
        </c:txPr>
        <c:crossAx val="331351944"/>
        <c:crosses val="autoZero"/>
        <c:crossBetween val="between"/>
        <c:majorUnit val="20"/>
      </c:valAx>
      <c:spPr>
        <a:noFill/>
        <a:ln>
          <a:noFill/>
        </a:ln>
        <a:effectLst/>
      </c:spPr>
    </c:plotArea>
    <c:legend>
      <c:legendPos val="t"/>
      <c:layout>
        <c:manualLayout>
          <c:xMode val="edge"/>
          <c:yMode val="edge"/>
          <c:x val="7.832646675202079E-2"/>
          <c:y val="2.8798055413468551E-2"/>
          <c:w val="0.90712284126388543"/>
          <c:h val="0.1510617477720640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Υπέρ των αυτοδύναμων Κυβερνήσεων </c:v>
                </c:pt>
              </c:strCache>
            </c:strRef>
          </c:tx>
          <c:spPr>
            <a:ln w="38100" cap="flat" cmpd="dbl" algn="ctr">
              <a:solidFill>
                <a:schemeClr val="accent2"/>
              </a:solidFill>
              <a:miter lim="800000"/>
            </a:ln>
            <a:effectLst/>
          </c:spPr>
          <c:marker>
            <c:symbol val="none"/>
          </c:marker>
          <c:dLbls>
            <c:dLbl>
              <c:idx val="1"/>
              <c:layout>
                <c:manualLayout>
                  <c:x val="-3.008073531888749E-2"/>
                  <c:y val="-9.09929494146956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35-4C42-825D-2FCD268F722E}"/>
                </c:ext>
              </c:extLst>
            </c:dLbl>
            <c:dLbl>
              <c:idx val="4"/>
              <c:layout>
                <c:manualLayout>
                  <c:x val="-3.008073531888749E-2"/>
                  <c:y val="-7.26691226686417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235-4C42-825D-2FCD268F722E}"/>
                </c:ext>
              </c:extLst>
            </c:dLbl>
            <c:dLbl>
              <c:idx val="8"/>
              <c:layout>
                <c:manualLayout>
                  <c:x val="-2.7864026747119807E-2"/>
                  <c:y val="-0.1337485451554880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235-4C42-825D-2FCD268F722E}"/>
                </c:ext>
              </c:extLst>
            </c:dLbl>
            <c:dLbl>
              <c:idx val="13"/>
              <c:layout>
                <c:manualLayout>
                  <c:x val="-3.0080735318887573E-2"/>
                  <c:y val="-0.1276406029068034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3-F235-4C42-825D-2FCD268F722E}"/>
                </c:ext>
              </c:extLst>
            </c:dLbl>
            <c:dLbl>
              <c:idx val="14"/>
              <c:layout>
                <c:manualLayout>
                  <c:x val="-3.0080735318887653E-2"/>
                  <c:y val="-4.82373536739032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6-F235-4C42-825D-2FCD268F722E}"/>
                </c:ext>
              </c:extLst>
            </c:dLbl>
            <c:dLbl>
              <c:idx val="16"/>
              <c:layout>
                <c:manualLayout>
                  <c:x val="-2.3430609603584597E-2"/>
                  <c:y val="-0.1337485451554880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235-4C42-825D-2FCD268F722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n-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Sheet1!$A$2:$A$19</c:f>
              <c:strCache>
                <c:ptCount val="18"/>
                <c:pt idx="0">
                  <c:v>Μαρ-19</c:v>
                </c:pt>
                <c:pt idx="1">
                  <c:v>Σεπ-19</c:v>
                </c:pt>
                <c:pt idx="2">
                  <c:v>Νοε-19</c:v>
                </c:pt>
                <c:pt idx="3">
                  <c:v>Μαρ-20</c:v>
                </c:pt>
                <c:pt idx="4">
                  <c:v>Μάι-20</c:v>
                </c:pt>
                <c:pt idx="5">
                  <c:v>Σεπ-20</c:v>
                </c:pt>
                <c:pt idx="6">
                  <c:v>Νοε-20</c:v>
                </c:pt>
                <c:pt idx="7">
                  <c:v>Μαρ-21</c:v>
                </c:pt>
                <c:pt idx="8">
                  <c:v>Μάι-21</c:v>
                </c:pt>
                <c:pt idx="9">
                  <c:v>Σεπ-21</c:v>
                </c:pt>
                <c:pt idx="10">
                  <c:v>Νοε-21</c:v>
                </c:pt>
                <c:pt idx="11">
                  <c:v>Μαρ-22</c:v>
                </c:pt>
                <c:pt idx="12">
                  <c:v>Μάι-22</c:v>
                </c:pt>
                <c:pt idx="13">
                  <c:v>Σεπ-22</c:v>
                </c:pt>
                <c:pt idx="14">
                  <c:v>Νοε-22</c:v>
                </c:pt>
                <c:pt idx="15">
                  <c:v>Μαρ-23</c:v>
                </c:pt>
                <c:pt idx="16">
                  <c:v>Μάι-23 </c:v>
                </c:pt>
                <c:pt idx="17">
                  <c:v>Μαρ-25</c:v>
                </c:pt>
              </c:strCache>
            </c:strRef>
          </c:cat>
          <c:val>
            <c:numRef>
              <c:f>Sheet1!$B$2:$B$19</c:f>
              <c:numCache>
                <c:formatCode>General</c:formatCode>
                <c:ptCount val="18"/>
                <c:pt idx="0">
                  <c:v>41</c:v>
                </c:pt>
                <c:pt idx="1">
                  <c:v>51</c:v>
                </c:pt>
                <c:pt idx="2">
                  <c:v>46</c:v>
                </c:pt>
                <c:pt idx="3">
                  <c:v>51</c:v>
                </c:pt>
                <c:pt idx="4">
                  <c:v>52</c:v>
                </c:pt>
                <c:pt idx="5">
                  <c:v>48</c:v>
                </c:pt>
                <c:pt idx="6">
                  <c:v>46</c:v>
                </c:pt>
                <c:pt idx="7">
                  <c:v>44</c:v>
                </c:pt>
                <c:pt idx="8">
                  <c:v>49</c:v>
                </c:pt>
                <c:pt idx="9">
                  <c:v>47</c:v>
                </c:pt>
                <c:pt idx="10">
                  <c:v>45</c:v>
                </c:pt>
                <c:pt idx="11">
                  <c:v>47</c:v>
                </c:pt>
                <c:pt idx="12">
                  <c:v>48</c:v>
                </c:pt>
                <c:pt idx="13">
                  <c:v>49</c:v>
                </c:pt>
                <c:pt idx="14">
                  <c:v>51</c:v>
                </c:pt>
                <c:pt idx="15">
                  <c:v>48</c:v>
                </c:pt>
                <c:pt idx="16">
                  <c:v>50</c:v>
                </c:pt>
                <c:pt idx="17">
                  <c:v>40</c:v>
                </c:pt>
              </c:numCache>
            </c:numRef>
          </c:val>
          <c:smooth val="0"/>
          <c:extLst>
            <c:ext xmlns:c16="http://schemas.microsoft.com/office/drawing/2014/chart" uri="{C3380CC4-5D6E-409C-BE32-E72D297353CC}">
              <c16:uniqueId val="{00000020-F235-4C42-825D-2FCD268F722E}"/>
            </c:ext>
          </c:extLst>
        </c:ser>
        <c:ser>
          <c:idx val="1"/>
          <c:order val="1"/>
          <c:tx>
            <c:strRef>
              <c:f>Sheet1!$C$1</c:f>
              <c:strCache>
                <c:ptCount val="1"/>
                <c:pt idx="0">
                  <c:v>Υπέρ των Κυβερνήσεων συνεργασίας</c:v>
                </c:pt>
              </c:strCache>
            </c:strRef>
          </c:tx>
          <c:spPr>
            <a:ln w="38100" cap="flat" cmpd="dbl" algn="ctr">
              <a:solidFill>
                <a:schemeClr val="accent1"/>
              </a:solidFill>
              <a:miter lim="800000"/>
            </a:ln>
            <a:effectLst/>
          </c:spPr>
          <c:marker>
            <c:symbol val="none"/>
          </c:marker>
          <c:dLbls>
            <c:dLbl>
              <c:idx val="1"/>
              <c:layout>
                <c:manualLayout>
                  <c:x val="-3.008073531888749E-2"/>
                  <c:y val="0.1276406029068033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F235-4C42-825D-2FCD268F722E}"/>
                </c:ext>
              </c:extLst>
            </c:dLbl>
            <c:dLbl>
              <c:idx val="4"/>
              <c:layout>
                <c:manualLayout>
                  <c:x val="-3.6730861034190591E-2"/>
                  <c:y val="4.21294114252185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2-F235-4C42-825D-2FCD268F722E}"/>
                </c:ext>
              </c:extLst>
            </c:dLbl>
            <c:dLbl>
              <c:idx val="8"/>
              <c:layout>
                <c:manualLayout>
                  <c:x val="-3.008073531888749E-2"/>
                  <c:y val="6.65611804199570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235-4C42-825D-2FCD268F722E}"/>
                </c:ext>
              </c:extLst>
            </c:dLbl>
            <c:dLbl>
              <c:idx val="13"/>
              <c:layout>
                <c:manualLayout>
                  <c:x val="-3.8947569605958313E-2"/>
                  <c:y val="6.04532381712723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4-F235-4C42-825D-2FCD268F722E}"/>
                </c:ext>
              </c:extLst>
            </c:dLbl>
            <c:dLbl>
              <c:idx val="14"/>
              <c:layout>
                <c:manualLayout>
                  <c:x val="-3.0080735318887653E-2"/>
                  <c:y val="5.4345295922587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5-F235-4C42-825D-2FCD268F722E}"/>
                </c:ext>
              </c:extLst>
            </c:dLbl>
            <c:dLbl>
              <c:idx val="16"/>
              <c:layout>
                <c:manualLayout>
                  <c:x val="-2.3430609603584597E-2"/>
                  <c:y val="6.04532381712723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235-4C42-825D-2FCD268F722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Sheet1!$A$2:$A$19</c:f>
              <c:strCache>
                <c:ptCount val="18"/>
                <c:pt idx="0">
                  <c:v>Μαρ-19</c:v>
                </c:pt>
                <c:pt idx="1">
                  <c:v>Σεπ-19</c:v>
                </c:pt>
                <c:pt idx="2">
                  <c:v>Νοε-19</c:v>
                </c:pt>
                <c:pt idx="3">
                  <c:v>Μαρ-20</c:v>
                </c:pt>
                <c:pt idx="4">
                  <c:v>Μάι-20</c:v>
                </c:pt>
                <c:pt idx="5">
                  <c:v>Σεπ-20</c:v>
                </c:pt>
                <c:pt idx="6">
                  <c:v>Νοε-20</c:v>
                </c:pt>
                <c:pt idx="7">
                  <c:v>Μαρ-21</c:v>
                </c:pt>
                <c:pt idx="8">
                  <c:v>Μάι-21</c:v>
                </c:pt>
                <c:pt idx="9">
                  <c:v>Σεπ-21</c:v>
                </c:pt>
                <c:pt idx="10">
                  <c:v>Νοε-21</c:v>
                </c:pt>
                <c:pt idx="11">
                  <c:v>Μαρ-22</c:v>
                </c:pt>
                <c:pt idx="12">
                  <c:v>Μάι-22</c:v>
                </c:pt>
                <c:pt idx="13">
                  <c:v>Σεπ-22</c:v>
                </c:pt>
                <c:pt idx="14">
                  <c:v>Νοε-22</c:v>
                </c:pt>
                <c:pt idx="15">
                  <c:v>Μαρ-23</c:v>
                </c:pt>
                <c:pt idx="16">
                  <c:v>Μάι-23 </c:v>
                </c:pt>
                <c:pt idx="17">
                  <c:v>Μαρ-25</c:v>
                </c:pt>
              </c:strCache>
            </c:strRef>
          </c:cat>
          <c:val>
            <c:numRef>
              <c:f>Sheet1!$C$2:$C$19</c:f>
              <c:numCache>
                <c:formatCode>General</c:formatCode>
                <c:ptCount val="18"/>
                <c:pt idx="0">
                  <c:v>55</c:v>
                </c:pt>
                <c:pt idx="1">
                  <c:v>47</c:v>
                </c:pt>
                <c:pt idx="2">
                  <c:v>52</c:v>
                </c:pt>
                <c:pt idx="3">
                  <c:v>46</c:v>
                </c:pt>
                <c:pt idx="4">
                  <c:v>45</c:v>
                </c:pt>
                <c:pt idx="5">
                  <c:v>48</c:v>
                </c:pt>
                <c:pt idx="6">
                  <c:v>51</c:v>
                </c:pt>
                <c:pt idx="7">
                  <c:v>53</c:v>
                </c:pt>
                <c:pt idx="8">
                  <c:v>48</c:v>
                </c:pt>
                <c:pt idx="9">
                  <c:v>49</c:v>
                </c:pt>
                <c:pt idx="10">
                  <c:v>52</c:v>
                </c:pt>
                <c:pt idx="11">
                  <c:v>51</c:v>
                </c:pt>
                <c:pt idx="12">
                  <c:v>49</c:v>
                </c:pt>
                <c:pt idx="13">
                  <c:v>47</c:v>
                </c:pt>
                <c:pt idx="14">
                  <c:v>47</c:v>
                </c:pt>
                <c:pt idx="15">
                  <c:v>49</c:v>
                </c:pt>
                <c:pt idx="16">
                  <c:v>47</c:v>
                </c:pt>
                <c:pt idx="17">
                  <c:v>57</c:v>
                </c:pt>
              </c:numCache>
            </c:numRef>
          </c:val>
          <c:smooth val="0"/>
          <c:extLst>
            <c:ext xmlns:c16="http://schemas.microsoft.com/office/drawing/2014/chart" uri="{C3380CC4-5D6E-409C-BE32-E72D297353CC}">
              <c16:uniqueId val="{00000040-F235-4C42-825D-2FCD268F722E}"/>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GR"/>
          </a:p>
        </c:txPr>
        <c:crossAx val="331354896"/>
        <c:crosses val="autoZero"/>
        <c:auto val="1"/>
        <c:lblAlgn val="ctr"/>
        <c:lblOffset val="100"/>
        <c:noMultiLvlLbl val="0"/>
      </c:catAx>
      <c:valAx>
        <c:axId val="331354896"/>
        <c:scaling>
          <c:orientation val="minMax"/>
          <c:max val="100"/>
        </c:scaling>
        <c:delete val="1"/>
        <c:axPos val="l"/>
        <c:numFmt formatCode="General" sourceLinked="1"/>
        <c:majorTickMark val="none"/>
        <c:minorTickMark val="none"/>
        <c:tickLblPos val="nextTo"/>
        <c:crossAx val="331351944"/>
        <c:crosses val="autoZero"/>
        <c:crossBetween val="between"/>
      </c:valAx>
      <c:spPr>
        <a:noFill/>
        <a:ln>
          <a:noFill/>
        </a:ln>
        <a:effectLst/>
      </c:spPr>
    </c:plotArea>
    <c:legend>
      <c:legendPos val="t"/>
      <c:layout>
        <c:manualLayout>
          <c:xMode val="edge"/>
          <c:yMode val="edge"/>
          <c:x val="4.3349917920692448E-2"/>
          <c:y val="8.55111914815848E-2"/>
          <c:w val="0.89999991272800894"/>
          <c:h val="0.11044939064859613"/>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2">
                  <a:lumMod val="75000"/>
                  <a:alpha val="70000"/>
                </a:schemeClr>
              </a:solidFill>
              <a:ln>
                <a:noFill/>
              </a:ln>
              <a:effectLst/>
            </c:spPr>
            <c:extLst>
              <c:ext xmlns:c16="http://schemas.microsoft.com/office/drawing/2014/chart" uri="{C3380CC4-5D6E-409C-BE32-E72D297353CC}">
                <c16:uniqueId val="{00000004-EE79-4FA8-8ADE-2B743D62186D}"/>
              </c:ext>
            </c:extLst>
          </c:dPt>
          <c:dPt>
            <c:idx val="1"/>
            <c:invertIfNegative val="0"/>
            <c:bubble3D val="0"/>
            <c:spPr>
              <a:solidFill>
                <a:srgbClr val="FFC000"/>
              </a:solidFill>
              <a:ln>
                <a:noFill/>
              </a:ln>
              <a:effectLst/>
            </c:spPr>
            <c:extLst>
              <c:ext xmlns:c16="http://schemas.microsoft.com/office/drawing/2014/chart" uri="{C3380CC4-5D6E-409C-BE32-E72D297353CC}">
                <c16:uniqueId val="{00000005-EE79-4FA8-8ADE-2B743D62186D}"/>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1-915A-413E-8B10-3CBC9118499E}"/>
              </c:ext>
            </c:extLst>
          </c:dPt>
          <c:dPt>
            <c:idx val="3"/>
            <c:invertIfNegative val="0"/>
            <c:bubble3D val="0"/>
            <c:spPr>
              <a:solidFill>
                <a:schemeClr val="bg1">
                  <a:lumMod val="65000"/>
                  <a:alpha val="50000"/>
                </a:schemeClr>
              </a:solidFill>
              <a:ln>
                <a:noFill/>
              </a:ln>
              <a:effectLst/>
            </c:spPr>
            <c:extLst>
              <c:ext xmlns:c16="http://schemas.microsoft.com/office/drawing/2014/chart" uri="{C3380CC4-5D6E-409C-BE32-E72D297353CC}">
                <c16:uniqueId val="{00000002-915A-413E-8B10-3CBC9118499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Συμφωνώ</c:v>
                </c:pt>
                <c:pt idx="1">
                  <c:v>Ούτε συμφωνώ ούτε διαφωνώ (αυθ.)</c:v>
                </c:pt>
                <c:pt idx="2">
                  <c:v>Διαφωνώ</c:v>
                </c:pt>
                <c:pt idx="3">
                  <c:v>ΔΓ/ΔΑ(αυθ.)</c:v>
                </c:pt>
              </c:strCache>
            </c:strRef>
          </c:cat>
          <c:val>
            <c:numRef>
              <c:f>Sheet1!$B$2:$B$5</c:f>
              <c:numCache>
                <c:formatCode>0</c:formatCode>
                <c:ptCount val="4"/>
                <c:pt idx="0">
                  <c:v>31</c:v>
                </c:pt>
                <c:pt idx="1">
                  <c:v>0.6</c:v>
                </c:pt>
                <c:pt idx="2">
                  <c:v>65.900000000000006</c:v>
                </c:pt>
                <c:pt idx="3">
                  <c:v>2.4</c:v>
                </c:pt>
              </c:numCache>
            </c:numRef>
          </c:val>
          <c:extLst>
            <c:ext xmlns:c16="http://schemas.microsoft.com/office/drawing/2014/chart" uri="{C3380CC4-5D6E-409C-BE32-E72D297353CC}">
              <c16:uniqueId val="{00000000-EE79-4FA8-8ADE-2B743D62186D}"/>
            </c:ext>
          </c:extLst>
        </c:ser>
        <c:dLbls>
          <c:showLegendKey val="0"/>
          <c:showVal val="0"/>
          <c:showCatName val="0"/>
          <c:showSerName val="0"/>
          <c:showPercent val="0"/>
          <c:showBubbleSize val="0"/>
        </c:dLbls>
        <c:gapWidth val="267"/>
        <c:overlap val="-43"/>
        <c:axId val="331351944"/>
        <c:axId val="331354896"/>
      </c:barChart>
      <c:catAx>
        <c:axId val="33135194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1" i="0" u="none" strike="noStrike" kern="1200" cap="none" spc="0" normalizeH="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GR"/>
          </a:p>
        </c:txPr>
        <c:crossAx val="331354896"/>
        <c:crosses val="autoZero"/>
        <c:auto val="1"/>
        <c:lblAlgn val="ctr"/>
        <c:lblOffset val="100"/>
        <c:noMultiLvlLbl val="0"/>
      </c:catAx>
      <c:valAx>
        <c:axId val="331354896"/>
        <c:scaling>
          <c:orientation val="minMax"/>
          <c:max val="90"/>
          <c:min val="0"/>
        </c:scaling>
        <c:delete val="1"/>
        <c:axPos val="l"/>
        <c:numFmt formatCode="0" sourceLinked="1"/>
        <c:majorTickMark val="out"/>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G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580154048558346E-2"/>
          <c:y val="6.1862718788996317E-2"/>
          <c:w val="0.95763296242161344"/>
          <c:h val="0.65014083905285358"/>
        </c:manualLayout>
      </c:layout>
      <c:lineChart>
        <c:grouping val="standard"/>
        <c:varyColors val="0"/>
        <c:ser>
          <c:idx val="0"/>
          <c:order val="0"/>
          <c:tx>
            <c:strRef>
              <c:f>Sheet1!$B$1</c:f>
              <c:strCache>
                <c:ptCount val="1"/>
                <c:pt idx="0">
                  <c:v>Συμφωνώ</c:v>
                </c:pt>
              </c:strCache>
            </c:strRef>
          </c:tx>
          <c:spPr>
            <a:ln w="38100" cap="flat" cmpd="dbl" algn="ctr">
              <a:solidFill>
                <a:schemeClr val="accent2">
                  <a:lumMod val="75000"/>
                </a:schemeClr>
              </a:solidFill>
              <a:miter lim="800000"/>
            </a:ln>
            <a:effectLst/>
          </c:spPr>
          <c:marker>
            <c:symbol val="none"/>
          </c:marker>
          <c:dPt>
            <c:idx val="2"/>
            <c:marker>
              <c:symbol val="none"/>
            </c:marker>
            <c:bubble3D val="0"/>
            <c:extLst>
              <c:ext xmlns:c16="http://schemas.microsoft.com/office/drawing/2014/chart" uri="{C3380CC4-5D6E-409C-BE32-E72D297353CC}">
                <c16:uniqueId val="{00000000-2F47-4DD5-B554-AE4D2801011B}"/>
              </c:ext>
            </c:extLst>
          </c:dPt>
          <c:dPt>
            <c:idx val="3"/>
            <c:marker>
              <c:symbol val="none"/>
            </c:marker>
            <c:bubble3D val="0"/>
            <c:extLst>
              <c:ext xmlns:c16="http://schemas.microsoft.com/office/drawing/2014/chart" uri="{C3380CC4-5D6E-409C-BE32-E72D297353CC}">
                <c16:uniqueId val="{00000001-2F47-4DD5-B554-AE4D2801011B}"/>
              </c:ext>
            </c:extLst>
          </c:dPt>
          <c:dPt>
            <c:idx val="4"/>
            <c:marker>
              <c:symbol val="none"/>
            </c:marker>
            <c:bubble3D val="0"/>
            <c:extLst>
              <c:ext xmlns:c16="http://schemas.microsoft.com/office/drawing/2014/chart" uri="{C3380CC4-5D6E-409C-BE32-E72D297353CC}">
                <c16:uniqueId val="{00000002-2F47-4DD5-B554-AE4D2801011B}"/>
              </c:ext>
            </c:extLst>
          </c:dPt>
          <c:dLbls>
            <c:dLbl>
              <c:idx val="3"/>
              <c:layout>
                <c:manualLayout>
                  <c:x val="-3.243871308249182E-2"/>
                  <c:y val="-8.98070841099047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47-4DD5-B554-AE4D2801011B}"/>
                </c:ext>
              </c:extLst>
            </c:dLbl>
            <c:dLbl>
              <c:idx val="4"/>
              <c:layout>
                <c:manualLayout>
                  <c:x val="-3.9610130860492962E-2"/>
                  <c:y val="-9.54562236169616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F47-4DD5-B554-AE4D2801011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lumMod val="75000"/>
                      </a:schemeClr>
                    </a:solidFill>
                    <a:latin typeface="+mn-lt"/>
                    <a:ea typeface="+mn-ea"/>
                    <a:cs typeface="+mn-cs"/>
                  </a:defRPr>
                </a:pPr>
                <a:endParaRPr lang="en-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Sheet1!$B$2:$B$6</c:f>
              <c:numCache>
                <c:formatCode>0</c:formatCode>
                <c:ptCount val="5"/>
                <c:pt idx="0">
                  <c:v>13.9</c:v>
                </c:pt>
                <c:pt idx="1">
                  <c:v>14.2</c:v>
                </c:pt>
                <c:pt idx="2">
                  <c:v>29.7</c:v>
                </c:pt>
                <c:pt idx="3">
                  <c:v>64.099999999999994</c:v>
                </c:pt>
                <c:pt idx="4">
                  <c:v>57</c:v>
                </c:pt>
              </c:numCache>
            </c:numRef>
          </c:val>
          <c:smooth val="0"/>
          <c:extLst>
            <c:ext xmlns:c16="http://schemas.microsoft.com/office/drawing/2014/chart" uri="{C3380CC4-5D6E-409C-BE32-E72D297353CC}">
              <c16:uniqueId val="{00000003-2F47-4DD5-B554-AE4D2801011B}"/>
            </c:ext>
          </c:extLst>
        </c:ser>
        <c:ser>
          <c:idx val="1"/>
          <c:order val="1"/>
          <c:tx>
            <c:strRef>
              <c:f>Sheet1!$C$1</c:f>
              <c:strCache>
                <c:ptCount val="1"/>
                <c:pt idx="0">
                  <c:v>Διαφωνώ</c:v>
                </c:pt>
              </c:strCache>
            </c:strRef>
          </c:tx>
          <c:spPr>
            <a:ln w="38100" cap="flat" cmpd="dbl" algn="ctr">
              <a:solidFill>
                <a:schemeClr val="accent1">
                  <a:lumMod val="75000"/>
                </a:schemeClr>
              </a:solidFill>
              <a:miter lim="800000"/>
            </a:ln>
            <a:effectLst/>
          </c:spPr>
          <c:marker>
            <c:symbol val="none"/>
          </c:marker>
          <c:dLbls>
            <c:dLbl>
              <c:idx val="4"/>
              <c:layout>
                <c:manualLayout>
                  <c:x val="-3.2884647566085175E-2"/>
                  <c:y val="6.9614766889937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FF-4512-9336-DC49361FD59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75000"/>
                      </a:schemeClr>
                    </a:solidFill>
                    <a:latin typeface="+mn-lt"/>
                    <a:ea typeface="+mn-ea"/>
                    <a:cs typeface="+mn-cs"/>
                  </a:defRPr>
                </a:pPr>
                <a:endParaRPr lang="en-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Sheet1!$C$2:$C$6</c:f>
              <c:numCache>
                <c:formatCode>0</c:formatCode>
                <c:ptCount val="5"/>
                <c:pt idx="0">
                  <c:v>83.9</c:v>
                </c:pt>
                <c:pt idx="1">
                  <c:v>84.1</c:v>
                </c:pt>
                <c:pt idx="2">
                  <c:v>66.099999999999994</c:v>
                </c:pt>
                <c:pt idx="3">
                  <c:v>33.799999999999997</c:v>
                </c:pt>
                <c:pt idx="4">
                  <c:v>42</c:v>
                </c:pt>
              </c:numCache>
            </c:numRef>
          </c:val>
          <c:smooth val="0"/>
          <c:extLst>
            <c:ext xmlns:c16="http://schemas.microsoft.com/office/drawing/2014/chart" uri="{C3380CC4-5D6E-409C-BE32-E72D297353CC}">
              <c16:uniqueId val="{00000004-2F47-4DD5-B554-AE4D2801011B}"/>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R"/>
          </a:p>
        </c:txPr>
        <c:crossAx val="331354896"/>
        <c:crosses val="autoZero"/>
        <c:auto val="0"/>
        <c:lblAlgn val="ctr"/>
        <c:lblOffset val="100"/>
        <c:noMultiLvlLbl val="0"/>
      </c:catAx>
      <c:valAx>
        <c:axId val="331354896"/>
        <c:scaling>
          <c:orientation val="minMax"/>
          <c:max val="100"/>
        </c:scaling>
        <c:delete val="0"/>
        <c:axPos val="l"/>
        <c:majorGridlines>
          <c:spPr>
            <a:ln w="9525" cap="flat" cmpd="sng" algn="ctr">
              <a:solidFill>
                <a:schemeClr val="tx1">
                  <a:lumMod val="15000"/>
                  <a:lumOff val="85000"/>
                  <a:alpha val="32000"/>
                </a:schemeClr>
              </a:solidFill>
              <a:round/>
            </a:ln>
            <a:effectLst/>
          </c:spPr>
        </c:majorGridlines>
        <c:numFmt formatCode="0"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R"/>
          </a:p>
        </c:txPr>
        <c:crossAx val="331351944"/>
        <c:crosses val="autoZero"/>
        <c:crossBetween val="between"/>
        <c:majorUnit val="20"/>
      </c:valAx>
      <c:spPr>
        <a:noFill/>
        <a:ln>
          <a:noFill/>
        </a:ln>
        <a:effectLst/>
      </c:spPr>
    </c:plotArea>
    <c:legend>
      <c:legendPos val="t"/>
      <c:layout>
        <c:manualLayout>
          <c:xMode val="edge"/>
          <c:yMode val="edge"/>
          <c:x val="2.2361270308066859E-2"/>
          <c:y val="0.84893825222793595"/>
          <c:w val="0.95828334808641491"/>
          <c:h val="0.1510617477720640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580154048558346E-2"/>
          <c:y val="6.1862718788996317E-2"/>
          <c:w val="0.934256716472882"/>
          <c:h val="0.70044587833212191"/>
        </c:manualLayout>
      </c:layout>
      <c:lineChart>
        <c:grouping val="standard"/>
        <c:varyColors val="0"/>
        <c:ser>
          <c:idx val="0"/>
          <c:order val="0"/>
          <c:tx>
            <c:strRef>
              <c:f>Sheet1!$B$1</c:f>
              <c:strCache>
                <c:ptCount val="1"/>
                <c:pt idx="0">
                  <c:v>Συμφωνώ</c:v>
                </c:pt>
              </c:strCache>
            </c:strRef>
          </c:tx>
          <c:spPr>
            <a:ln w="38100" cap="flat" cmpd="dbl" algn="ctr">
              <a:solidFill>
                <a:schemeClr val="accent2">
                  <a:lumMod val="75000"/>
                </a:schemeClr>
              </a:solidFill>
              <a:miter lim="800000"/>
            </a:ln>
            <a:effectLst/>
          </c:spPr>
          <c:marker>
            <c:symbol val="none"/>
          </c:marker>
          <c:dLbls>
            <c:dLbl>
              <c:idx val="0"/>
              <c:layout>
                <c:manualLayout>
                  <c:x val="-4.42219462089046E-2"/>
                  <c:y val="6.55080729424368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94-4D3F-8DAC-0EB9E2D2001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lumMod val="75000"/>
                      </a:schemeClr>
                    </a:solidFill>
                    <a:latin typeface="+mn-lt"/>
                    <a:ea typeface="+mn-ea"/>
                    <a:cs typeface="+mn-cs"/>
                  </a:defRPr>
                </a:pPr>
                <a:endParaRPr lang="en-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Υψηλή δημοκρατικότητα</c:v>
                </c:pt>
                <c:pt idx="1">
                  <c:v>Μέτρια δημοκρατικότητα</c:v>
                </c:pt>
                <c:pt idx="2">
                  <c:v>Χαμηλή δημοκρατικότητα</c:v>
                </c:pt>
              </c:strCache>
            </c:strRef>
          </c:cat>
          <c:val>
            <c:numRef>
              <c:f>Sheet1!$B$2:$B$4</c:f>
              <c:numCache>
                <c:formatCode>0</c:formatCode>
                <c:ptCount val="3"/>
                <c:pt idx="0">
                  <c:v>71.8</c:v>
                </c:pt>
                <c:pt idx="1">
                  <c:v>32.4</c:v>
                </c:pt>
                <c:pt idx="2">
                  <c:v>14.5</c:v>
                </c:pt>
              </c:numCache>
            </c:numRef>
          </c:val>
          <c:smooth val="0"/>
          <c:extLst>
            <c:ext xmlns:c16="http://schemas.microsoft.com/office/drawing/2014/chart" uri="{C3380CC4-5D6E-409C-BE32-E72D297353CC}">
              <c16:uniqueId val="{00000001-BB94-4D3F-8DAC-0EB9E2D20016}"/>
            </c:ext>
          </c:extLst>
        </c:ser>
        <c:ser>
          <c:idx val="1"/>
          <c:order val="1"/>
          <c:tx>
            <c:strRef>
              <c:f>Sheet1!$C$1</c:f>
              <c:strCache>
                <c:ptCount val="1"/>
                <c:pt idx="0">
                  <c:v>Διαφωνώ</c:v>
                </c:pt>
              </c:strCache>
            </c:strRef>
          </c:tx>
          <c:spPr>
            <a:ln w="38100" cap="flat" cmpd="dbl" algn="ctr">
              <a:solidFill>
                <a:schemeClr val="accent1">
                  <a:lumMod val="75000"/>
                </a:schemeClr>
              </a:solidFill>
              <a:miter lim="800000"/>
            </a:ln>
            <a:effectLst/>
          </c:spPr>
          <c:marker>
            <c:symbol val="none"/>
          </c:marker>
          <c:dLbls>
            <c:dLbl>
              <c:idx val="0"/>
              <c:layout>
                <c:manualLayout>
                  <c:x val="-3.4696486605478735E-2"/>
                  <c:y val="-0.1127103836256299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94-4D3F-8DAC-0EB9E2D20016}"/>
                </c:ext>
              </c:extLst>
            </c:dLbl>
            <c:dLbl>
              <c:idx val="2"/>
              <c:layout>
                <c:manualLayout>
                  <c:x val="-3.9459216407191647E-2"/>
                  <c:y val="7.01985702717431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94-4D3F-8DAC-0EB9E2D2001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75000"/>
                      </a:schemeClr>
                    </a:solidFill>
                    <a:latin typeface="+mn-lt"/>
                    <a:ea typeface="+mn-ea"/>
                    <a:cs typeface="+mn-cs"/>
                  </a:defRPr>
                </a:pPr>
                <a:endParaRPr lang="en-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Υψηλή δημοκρατικότητα</c:v>
                </c:pt>
                <c:pt idx="1">
                  <c:v>Μέτρια δημοκρατικότητα</c:v>
                </c:pt>
                <c:pt idx="2">
                  <c:v>Χαμηλή δημοκρατικότητα</c:v>
                </c:pt>
              </c:strCache>
            </c:strRef>
          </c:cat>
          <c:val>
            <c:numRef>
              <c:f>Sheet1!$C$2:$C$4</c:f>
              <c:numCache>
                <c:formatCode>0</c:formatCode>
                <c:ptCount val="3"/>
                <c:pt idx="0">
                  <c:v>24.7</c:v>
                </c:pt>
                <c:pt idx="1">
                  <c:v>64.2</c:v>
                </c:pt>
                <c:pt idx="2">
                  <c:v>82.8</c:v>
                </c:pt>
              </c:numCache>
            </c:numRef>
          </c:val>
          <c:smooth val="0"/>
          <c:extLst>
            <c:ext xmlns:c16="http://schemas.microsoft.com/office/drawing/2014/chart" uri="{C3380CC4-5D6E-409C-BE32-E72D297353CC}">
              <c16:uniqueId val="{00000003-BB94-4D3F-8DAC-0EB9E2D20016}"/>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R"/>
          </a:p>
        </c:txPr>
        <c:crossAx val="331354896"/>
        <c:crosses val="autoZero"/>
        <c:auto val="0"/>
        <c:lblAlgn val="ctr"/>
        <c:lblOffset val="100"/>
        <c:noMultiLvlLbl val="0"/>
      </c:catAx>
      <c:valAx>
        <c:axId val="331354896"/>
        <c:scaling>
          <c:orientation val="minMax"/>
          <c:max val="100"/>
        </c:scaling>
        <c:delete val="0"/>
        <c:axPos val="l"/>
        <c:majorGridlines>
          <c:spPr>
            <a:ln w="9525" cap="flat" cmpd="sng" algn="ctr">
              <a:solidFill>
                <a:schemeClr val="tx1">
                  <a:lumMod val="15000"/>
                  <a:lumOff val="85000"/>
                  <a:alpha val="32000"/>
                </a:schemeClr>
              </a:solidFill>
              <a:round/>
            </a:ln>
            <a:effectLst/>
          </c:spPr>
        </c:majorGridlines>
        <c:numFmt formatCode="0"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R"/>
          </a:p>
        </c:txPr>
        <c:crossAx val="331351944"/>
        <c:crosses val="autoZero"/>
        <c:crossBetween val="between"/>
        <c:majorUnit val="20"/>
      </c:valAx>
      <c:spPr>
        <a:noFill/>
        <a:ln>
          <a:noFill/>
        </a:ln>
        <a:effectLst/>
      </c:spPr>
    </c:plotArea>
    <c:legend>
      <c:legendPos val="t"/>
      <c:layout>
        <c:manualLayout>
          <c:xMode val="edge"/>
          <c:yMode val="edge"/>
          <c:x val="7.832646675202079E-2"/>
          <c:y val="2.8798055413468551E-2"/>
          <c:w val="0.90712284126388543"/>
          <c:h val="0.1510617477720640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Πριν την 28η Φεβρουαρίου</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Poppins Light" pitchFamily="2" charset="77"/>
                  </a:defRPr>
                </a:pPr>
                <a:endParaRPr lang="en-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Sheet1!$A$2:$A$8</c:f>
              <c:strCache>
                <c:ptCount val="7"/>
                <c:pt idx="0">
                  <c:v>Απαισιοδοξία / λύπη</c:v>
                </c:pt>
                <c:pt idx="1">
                  <c:v>Θυμό</c:v>
                </c:pt>
                <c:pt idx="2">
                  <c:v>Αισιοδοξία / χαρά</c:v>
                </c:pt>
                <c:pt idx="3">
                  <c:v>Φόβο</c:v>
                </c:pt>
                <c:pt idx="4">
                  <c:v>Αυτοπεποίθηση</c:v>
                </c:pt>
                <c:pt idx="5">
                  <c:v>Ασφάλεια</c:v>
                </c:pt>
                <c:pt idx="6">
                  <c:v>Κανένα απο αυτά (αυθ.)</c:v>
                </c:pt>
              </c:strCache>
            </c:strRef>
          </c:cat>
          <c:val>
            <c:numRef>
              <c:f>Sheet1!$B$2:$B$8</c:f>
              <c:numCache>
                <c:formatCode>0</c:formatCode>
                <c:ptCount val="7"/>
                <c:pt idx="0">
                  <c:v>51.9</c:v>
                </c:pt>
                <c:pt idx="1">
                  <c:v>46.5</c:v>
                </c:pt>
                <c:pt idx="2">
                  <c:v>23.5</c:v>
                </c:pt>
                <c:pt idx="3">
                  <c:v>20.7</c:v>
                </c:pt>
                <c:pt idx="4">
                  <c:v>14.9</c:v>
                </c:pt>
                <c:pt idx="5">
                  <c:v>8</c:v>
                </c:pt>
                <c:pt idx="6">
                  <c:v>2.2999999999999998</c:v>
                </c:pt>
              </c:numCache>
            </c:numRef>
          </c:val>
          <c:extLst>
            <c:ext xmlns:c16="http://schemas.microsoft.com/office/drawing/2014/chart" uri="{C3380CC4-5D6E-409C-BE32-E72D297353CC}">
              <c16:uniqueId val="{0000000B-6AF4-4F5C-A59D-1D6FBA7623A5}"/>
            </c:ext>
          </c:extLst>
        </c:ser>
        <c:ser>
          <c:idx val="1"/>
          <c:order val="1"/>
          <c:tx>
            <c:strRef>
              <c:f>Sheet1!$C$1</c:f>
              <c:strCache>
                <c:ptCount val="1"/>
                <c:pt idx="0">
                  <c:v>Μετά την 28η Φεβρουαρίου</c:v>
                </c:pt>
              </c:strCache>
            </c:strRef>
          </c:tx>
          <c:spPr>
            <a:solidFill>
              <a:schemeClr val="accent2">
                <a:lumMod val="75000"/>
              </a:schemeClr>
            </a:solidFill>
            <a:ln>
              <a:noFill/>
            </a:ln>
            <a:effectLst/>
          </c:spPr>
          <c:invertIfNegative val="0"/>
          <c:dPt>
            <c:idx val="0"/>
            <c:invertIfNegative val="0"/>
            <c:bubble3D val="0"/>
            <c:extLst>
              <c:ext xmlns:c16="http://schemas.microsoft.com/office/drawing/2014/chart" uri="{C3380CC4-5D6E-409C-BE32-E72D297353CC}">
                <c16:uniqueId val="{0000000C-6AF4-4F5C-A59D-1D6FBA7623A5}"/>
              </c:ext>
            </c:extLst>
          </c:dPt>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E-6AF4-4F5C-A59D-1D6FBA7623A5}"/>
              </c:ext>
            </c:extLst>
          </c:dPt>
          <c:dLbls>
            <c:dLbl>
              <c:idx val="6"/>
              <c:layout>
                <c:manualLayout>
                  <c:x val="-3.9370084842534278E-3"/>
                  <c:y val="1.4400972610101401E-2"/>
                </c:manualLayout>
              </c:layout>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Poppins Light" pitchFamily="2" charset="77"/>
                    </a:defRPr>
                  </a:pPr>
                  <a:endParaRPr lang="en-G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AF4-4F5C-A59D-1D6FBA7623A5}"/>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Poppins Light" pitchFamily="2" charset="77"/>
                  </a:defRPr>
                </a:pPr>
                <a:endParaRPr lang="en-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Sheet1!$A$2:$A$8</c:f>
              <c:strCache>
                <c:ptCount val="7"/>
                <c:pt idx="0">
                  <c:v>Απαισιοδοξία / λύπη</c:v>
                </c:pt>
                <c:pt idx="1">
                  <c:v>Θυμό</c:v>
                </c:pt>
                <c:pt idx="2">
                  <c:v>Αισιοδοξία / χαρά</c:v>
                </c:pt>
                <c:pt idx="3">
                  <c:v>Φόβο</c:v>
                </c:pt>
                <c:pt idx="4">
                  <c:v>Αυτοπεποίθηση</c:v>
                </c:pt>
                <c:pt idx="5">
                  <c:v>Ασφάλεια</c:v>
                </c:pt>
                <c:pt idx="6">
                  <c:v>Κανένα απο αυτά (αυθ.)</c:v>
                </c:pt>
              </c:strCache>
            </c:strRef>
          </c:cat>
          <c:val>
            <c:numRef>
              <c:f>Sheet1!$C$2:$C$8</c:f>
              <c:numCache>
                <c:formatCode>0</c:formatCode>
                <c:ptCount val="7"/>
                <c:pt idx="0">
                  <c:v>46.8</c:v>
                </c:pt>
                <c:pt idx="1">
                  <c:v>39.299999999999997</c:v>
                </c:pt>
                <c:pt idx="2">
                  <c:v>25</c:v>
                </c:pt>
                <c:pt idx="3">
                  <c:v>22.4</c:v>
                </c:pt>
                <c:pt idx="4">
                  <c:v>18.7</c:v>
                </c:pt>
                <c:pt idx="5">
                  <c:v>10.5</c:v>
                </c:pt>
                <c:pt idx="6">
                  <c:v>4.0999999999999996</c:v>
                </c:pt>
              </c:numCache>
            </c:numRef>
          </c:val>
          <c:extLst>
            <c:ext xmlns:c16="http://schemas.microsoft.com/office/drawing/2014/chart" uri="{C3380CC4-5D6E-409C-BE32-E72D297353CC}">
              <c16:uniqueId val="{0000000F-6AF4-4F5C-A59D-1D6FBA7623A5}"/>
            </c:ext>
          </c:extLst>
        </c:ser>
        <c:dLbls>
          <c:dLblPos val="inEnd"/>
          <c:showLegendKey val="0"/>
          <c:showVal val="1"/>
          <c:showCatName val="0"/>
          <c:showSerName val="0"/>
          <c:showPercent val="0"/>
          <c:showBubbleSize val="0"/>
        </c:dLbls>
        <c:gapWidth val="100"/>
        <c:overlap val="46"/>
        <c:axId val="637464016"/>
        <c:axId val="323156224"/>
      </c:barChart>
      <c:catAx>
        <c:axId val="6374640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Poppins Light" pitchFamily="2" charset="77"/>
              </a:defRPr>
            </a:pPr>
            <a:endParaRPr lang="en-GR"/>
          </a:p>
        </c:txPr>
        <c:crossAx val="323156224"/>
        <c:crosses val="autoZero"/>
        <c:auto val="1"/>
        <c:lblAlgn val="ctr"/>
        <c:lblOffset val="100"/>
        <c:noMultiLvlLbl val="0"/>
      </c:catAx>
      <c:valAx>
        <c:axId val="323156224"/>
        <c:scaling>
          <c:orientation val="minMax"/>
          <c:max val="100"/>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Poppins Light" pitchFamily="2" charset="77"/>
              </a:defRPr>
            </a:pPr>
            <a:endParaRPr lang="en-GR"/>
          </a:p>
        </c:txPr>
        <c:crossAx val="637464016"/>
        <c:crosses val="autoZero"/>
        <c:crossBetween val="between"/>
        <c:majorUnit val="20"/>
      </c:valAx>
      <c:spPr>
        <a:noFill/>
        <a:ln>
          <a:noFill/>
        </a:ln>
        <a:effectLst/>
      </c:spPr>
    </c:plotArea>
    <c:legend>
      <c:legendPos val="t"/>
      <c:layout>
        <c:manualLayout>
          <c:xMode val="edge"/>
          <c:yMode val="edge"/>
          <c:x val="0.12536148015398971"/>
          <c:y val="1.6956231782342509E-2"/>
          <c:w val="0.82604855013462553"/>
          <c:h val="0.1295506083218070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Poppins Light" pitchFamily="2" charset="77"/>
            </a:defRPr>
          </a:pPr>
          <a:endParaRPr lang="en-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i="0">
          <a:solidFill>
            <a:schemeClr val="tx1"/>
          </a:solidFill>
          <a:latin typeface="Poppins Light" pitchFamily="2" charset="77"/>
          <a:cs typeface="Poppins Light" pitchFamily="2" charset="77"/>
        </a:defRPr>
      </a:pPr>
      <a:endParaRPr lang="en-G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819316744918325"/>
          <c:y val="0.10744500331470205"/>
          <c:w val="0.65597385312357681"/>
          <c:h val="0.85549028483847456"/>
        </c:manualLayout>
      </c:layout>
      <c:barChart>
        <c:barDir val="bar"/>
        <c:grouping val="stacked"/>
        <c:varyColors val="0"/>
        <c:ser>
          <c:idx val="0"/>
          <c:order val="0"/>
          <c:tx>
            <c:strRef>
              <c:f>Sheet1!$B$1</c:f>
              <c:strCache>
                <c:ptCount val="1"/>
                <c:pt idx="0">
                  <c:v>1 Δεν ταιριάζει καθόλου</c:v>
                </c:pt>
              </c:strCache>
            </c:strRef>
          </c:tx>
          <c:spPr>
            <a:solidFill>
              <a:schemeClr val="accent1">
                <a:lumMod val="50000"/>
              </a:schemeClr>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EFF6-473F-A537-6029C310B2E6}"/>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Αναποτελεσματικό  </c:v>
                </c:pt>
                <c:pt idx="1">
                  <c:v> Εχθρικό για τον πολίτη  </c:v>
                </c:pt>
                <c:pt idx="2">
                  <c:v> Προβληματικό αλλά ευρωπαϊκού επιπέδου  </c:v>
                </c:pt>
                <c:pt idx="3">
                  <c:v> Βελτιωμένο παρά τα προβλήματα  </c:v>
                </c:pt>
              </c:strCache>
            </c:strRef>
          </c:cat>
          <c:val>
            <c:numRef>
              <c:f>Sheet1!$B$2:$B$5</c:f>
              <c:numCache>
                <c:formatCode>0</c:formatCode>
                <c:ptCount val="4"/>
                <c:pt idx="0">
                  <c:v>13.8</c:v>
                </c:pt>
                <c:pt idx="1">
                  <c:v>13.6</c:v>
                </c:pt>
                <c:pt idx="2">
                  <c:v>23.8</c:v>
                </c:pt>
                <c:pt idx="3">
                  <c:v>31.1</c:v>
                </c:pt>
              </c:numCache>
            </c:numRef>
          </c:val>
          <c:extLst>
            <c:ext xmlns:c16="http://schemas.microsoft.com/office/drawing/2014/chart" uri="{C3380CC4-5D6E-409C-BE32-E72D297353CC}">
              <c16:uniqueId val="{00000006-9280-48BC-A884-7C532B1C74AF}"/>
            </c:ext>
          </c:extLst>
        </c:ser>
        <c:ser>
          <c:idx val="1"/>
          <c:order val="1"/>
          <c:tx>
            <c:strRef>
              <c:f>Sheet1!$C$1</c:f>
              <c:strCache>
                <c:ptCount val="1"/>
                <c:pt idx="0">
                  <c:v>2</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Αναποτελεσματικό  </c:v>
                </c:pt>
                <c:pt idx="1">
                  <c:v> Εχθρικό για τον πολίτη  </c:v>
                </c:pt>
                <c:pt idx="2">
                  <c:v> Προβληματικό αλλά ευρωπαϊκού επιπέδου  </c:v>
                </c:pt>
                <c:pt idx="3">
                  <c:v> Βελτιωμένο παρά τα προβλήματα  </c:v>
                </c:pt>
              </c:strCache>
            </c:strRef>
          </c:cat>
          <c:val>
            <c:numRef>
              <c:f>Sheet1!$C$2:$C$5</c:f>
              <c:numCache>
                <c:formatCode>0</c:formatCode>
                <c:ptCount val="4"/>
                <c:pt idx="0">
                  <c:v>11.7</c:v>
                </c:pt>
                <c:pt idx="1">
                  <c:v>12.8</c:v>
                </c:pt>
                <c:pt idx="2">
                  <c:v>20.399999999999999</c:v>
                </c:pt>
                <c:pt idx="3">
                  <c:v>19.7</c:v>
                </c:pt>
              </c:numCache>
            </c:numRef>
          </c:val>
          <c:extLst>
            <c:ext xmlns:c16="http://schemas.microsoft.com/office/drawing/2014/chart" uri="{C3380CC4-5D6E-409C-BE32-E72D297353CC}">
              <c16:uniqueId val="{00000007-9280-48BC-A884-7C532B1C74AF}"/>
            </c:ext>
          </c:extLst>
        </c:ser>
        <c:ser>
          <c:idx val="2"/>
          <c:order val="2"/>
          <c:tx>
            <c:strRef>
              <c:f>Sheet1!$D$1</c:f>
              <c:strCache>
                <c:ptCount val="1"/>
                <c:pt idx="0">
                  <c:v>3</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Αναποτελεσματικό  </c:v>
                </c:pt>
                <c:pt idx="1">
                  <c:v> Εχθρικό για τον πολίτη  </c:v>
                </c:pt>
                <c:pt idx="2">
                  <c:v> Προβληματικό αλλά ευρωπαϊκού επιπέδου  </c:v>
                </c:pt>
                <c:pt idx="3">
                  <c:v> Βελτιωμένο παρά τα προβλήματα  </c:v>
                </c:pt>
              </c:strCache>
            </c:strRef>
          </c:cat>
          <c:val>
            <c:numRef>
              <c:f>Sheet1!$D$2:$D$5</c:f>
              <c:numCache>
                <c:formatCode>0</c:formatCode>
                <c:ptCount val="4"/>
                <c:pt idx="0">
                  <c:v>19.7</c:v>
                </c:pt>
                <c:pt idx="1">
                  <c:v>22.1</c:v>
                </c:pt>
                <c:pt idx="2">
                  <c:v>27.3</c:v>
                </c:pt>
                <c:pt idx="3">
                  <c:v>26.4</c:v>
                </c:pt>
              </c:numCache>
            </c:numRef>
          </c:val>
          <c:extLst>
            <c:ext xmlns:c16="http://schemas.microsoft.com/office/drawing/2014/chart" uri="{C3380CC4-5D6E-409C-BE32-E72D297353CC}">
              <c16:uniqueId val="{00000008-9280-48BC-A884-7C532B1C74AF}"/>
            </c:ext>
          </c:extLst>
        </c:ser>
        <c:ser>
          <c:idx val="3"/>
          <c:order val="3"/>
          <c:tx>
            <c:strRef>
              <c:f>Sheet1!$E$1</c:f>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Αναποτελεσματικό  </c:v>
                </c:pt>
                <c:pt idx="1">
                  <c:v> Εχθρικό για τον πολίτη  </c:v>
                </c:pt>
                <c:pt idx="2">
                  <c:v> Προβληματικό αλλά ευρωπαϊκού επιπέδου  </c:v>
                </c:pt>
                <c:pt idx="3">
                  <c:v> Βελτιωμένο παρά τα προβλήματα  </c:v>
                </c:pt>
              </c:strCache>
            </c:strRef>
          </c:cat>
          <c:val>
            <c:numRef>
              <c:f>Sheet1!$E$2:$E$5</c:f>
              <c:numCache>
                <c:formatCode>0</c:formatCode>
                <c:ptCount val="4"/>
                <c:pt idx="0">
                  <c:v>21.1</c:v>
                </c:pt>
                <c:pt idx="1">
                  <c:v>20.399999999999999</c:v>
                </c:pt>
                <c:pt idx="2">
                  <c:v>18.3</c:v>
                </c:pt>
                <c:pt idx="3">
                  <c:v>15.2</c:v>
                </c:pt>
              </c:numCache>
            </c:numRef>
          </c:val>
          <c:extLst>
            <c:ext xmlns:c16="http://schemas.microsoft.com/office/drawing/2014/chart" uri="{C3380CC4-5D6E-409C-BE32-E72D297353CC}">
              <c16:uniqueId val="{00000000-8DDD-4956-960F-20C853D1E65C}"/>
            </c:ext>
          </c:extLst>
        </c:ser>
        <c:ser>
          <c:idx val="4"/>
          <c:order val="4"/>
          <c:tx>
            <c:strRef>
              <c:f>Sheet1!$F$1</c:f>
              <c:strCache>
                <c:ptCount val="1"/>
                <c:pt idx="0">
                  <c:v>5 Ταιριάζει απολύτως</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Αναποτελεσματικό  </c:v>
                </c:pt>
                <c:pt idx="1">
                  <c:v> Εχθρικό για τον πολίτη  </c:v>
                </c:pt>
                <c:pt idx="2">
                  <c:v> Προβληματικό αλλά ευρωπαϊκού επιπέδου  </c:v>
                </c:pt>
                <c:pt idx="3">
                  <c:v> Βελτιωμένο παρά τα προβλήματα  </c:v>
                </c:pt>
              </c:strCache>
            </c:strRef>
          </c:cat>
          <c:val>
            <c:numRef>
              <c:f>Sheet1!$F$2:$F$5</c:f>
              <c:numCache>
                <c:formatCode>0</c:formatCode>
                <c:ptCount val="4"/>
                <c:pt idx="0">
                  <c:v>33.4</c:v>
                </c:pt>
                <c:pt idx="1">
                  <c:v>30.9</c:v>
                </c:pt>
                <c:pt idx="2">
                  <c:v>9.5</c:v>
                </c:pt>
                <c:pt idx="3">
                  <c:v>7.5</c:v>
                </c:pt>
              </c:numCache>
            </c:numRef>
          </c:val>
          <c:extLst>
            <c:ext xmlns:c16="http://schemas.microsoft.com/office/drawing/2014/chart" uri="{C3380CC4-5D6E-409C-BE32-E72D297353CC}">
              <c16:uniqueId val="{00000000-A672-4680-A8BF-257C8E2DFD30}"/>
            </c:ext>
          </c:extLst>
        </c:ser>
        <c:ser>
          <c:idx val="5"/>
          <c:order val="5"/>
          <c:tx>
            <c:strRef>
              <c:f>Sheet1!$G$1</c:f>
              <c:strCache>
                <c:ptCount val="1"/>
                <c:pt idx="0">
                  <c:v>ΔΓ/ΔΑ (αυθ.)</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Αναποτελεσματικό  </c:v>
                </c:pt>
                <c:pt idx="1">
                  <c:v> Εχθρικό για τον πολίτη  </c:v>
                </c:pt>
                <c:pt idx="2">
                  <c:v> Προβληματικό αλλά ευρωπαϊκού επιπέδου  </c:v>
                </c:pt>
                <c:pt idx="3">
                  <c:v> Βελτιωμένο παρά τα προβλήματα  </c:v>
                </c:pt>
              </c:strCache>
            </c:strRef>
          </c:cat>
          <c:val>
            <c:numRef>
              <c:f>Sheet1!$G$2:$G$5</c:f>
              <c:numCache>
                <c:formatCode>General</c:formatCode>
                <c:ptCount val="4"/>
                <c:pt idx="2" formatCode="0">
                  <c:v>0.6</c:v>
                </c:pt>
              </c:numCache>
            </c:numRef>
          </c:val>
          <c:extLst>
            <c:ext xmlns:c16="http://schemas.microsoft.com/office/drawing/2014/chart" uri="{C3380CC4-5D6E-409C-BE32-E72D297353CC}">
              <c16:uniqueId val="{00000002-39CF-4724-921F-444DD288E6CB}"/>
            </c:ext>
          </c:extLst>
        </c:ser>
        <c:dLbls>
          <c:showLegendKey val="0"/>
          <c:showVal val="0"/>
          <c:showCatName val="0"/>
          <c:showSerName val="0"/>
          <c:showPercent val="0"/>
          <c:showBubbleSize val="0"/>
        </c:dLbls>
        <c:gapWidth val="80"/>
        <c:overlap val="100"/>
        <c:axId val="820629408"/>
        <c:axId val="820627248"/>
      </c:barChart>
      <c:catAx>
        <c:axId val="820629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j-lt"/>
                <a:ea typeface="+mn-ea"/>
                <a:cs typeface="+mn-cs"/>
              </a:defRPr>
            </a:pPr>
            <a:endParaRPr lang="en-GR"/>
          </a:p>
        </c:txPr>
        <c:crossAx val="820627248"/>
        <c:crosses val="autoZero"/>
        <c:auto val="1"/>
        <c:lblAlgn val="ctr"/>
        <c:lblOffset val="100"/>
        <c:noMultiLvlLbl val="0"/>
      </c:catAx>
      <c:valAx>
        <c:axId val="820627248"/>
        <c:scaling>
          <c:orientation val="minMax"/>
          <c:max val="100"/>
        </c:scaling>
        <c:delete val="1"/>
        <c:axPos val="t"/>
        <c:numFmt formatCode="0" sourceLinked="1"/>
        <c:majorTickMark val="none"/>
        <c:minorTickMark val="none"/>
        <c:tickLblPos val="nextTo"/>
        <c:crossAx val="820629408"/>
        <c:crosses val="autoZero"/>
        <c:crossBetween val="between"/>
      </c:valAx>
      <c:spPr>
        <a:noFill/>
        <a:ln>
          <a:noFill/>
        </a:ln>
        <a:effectLst/>
      </c:spPr>
    </c:plotArea>
    <c:legend>
      <c:legendPos val="t"/>
      <c:layout>
        <c:manualLayout>
          <c:xMode val="edge"/>
          <c:yMode val="edge"/>
          <c:x val="0.28871272230015971"/>
          <c:y val="4.6875448006095929E-2"/>
          <c:w val="0.7101831124839435"/>
          <c:h val="4.9884094035013329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819316744918325"/>
          <c:y val="0.10744500331470205"/>
          <c:w val="0.65597385312357681"/>
          <c:h val="0.85549028483847456"/>
        </c:manualLayout>
      </c:layout>
      <c:barChart>
        <c:barDir val="bar"/>
        <c:grouping val="stacked"/>
        <c:varyColors val="0"/>
        <c:ser>
          <c:idx val="0"/>
          <c:order val="0"/>
          <c:tx>
            <c:strRef>
              <c:f>Sheet1!$B$1</c:f>
              <c:strCache>
                <c:ptCount val="1"/>
                <c:pt idx="0">
                  <c:v>1 Καθόλου αναγκαία</c:v>
                </c:pt>
              </c:strCache>
            </c:strRef>
          </c:tx>
          <c:spPr>
            <a:solidFill>
              <a:schemeClr val="accent1">
                <a:lumMod val="50000"/>
              </a:schemeClr>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EFF6-473F-A537-6029C310B2E6}"/>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Απλοποίηση διαδικασιών στη Δικαιοσύνη  </c:v>
                </c:pt>
                <c:pt idx="1">
                  <c:v> Ενίσχυση της ελληνικής βιομηχανίας (έναντι του τουρισμού και των υπηρεσιών)  </c:v>
                </c:pt>
                <c:pt idx="2">
                  <c:v> Μεταφορά αρμοδιοτήτων από το κεντρικό κράτος στην τοπική αυτοδιοίκηση (αποκέντρωση)  </c:v>
                </c:pt>
                <c:pt idx="3">
                  <c:v> Ενίσχυση των νέων επιχειρήσεων στο πεδίο της Τεχνητής Νοημοσύνης (με φορολογικές απαλλαγές και επενδυτικά κίνητρα)  </c:v>
                </c:pt>
                <c:pt idx="4">
                  <c:v> Ενίσχυση των μη κρατικών πανεπιστημίων  </c:v>
                </c:pt>
              </c:strCache>
            </c:strRef>
          </c:cat>
          <c:val>
            <c:numRef>
              <c:f>Sheet1!$B$2:$B$6</c:f>
              <c:numCache>
                <c:formatCode>0</c:formatCode>
                <c:ptCount val="5"/>
                <c:pt idx="0">
                  <c:v>2.4</c:v>
                </c:pt>
                <c:pt idx="1">
                  <c:v>4.4000000000000004</c:v>
                </c:pt>
                <c:pt idx="2">
                  <c:v>5.4</c:v>
                </c:pt>
                <c:pt idx="3">
                  <c:v>10.5</c:v>
                </c:pt>
                <c:pt idx="4">
                  <c:v>35.6</c:v>
                </c:pt>
              </c:numCache>
            </c:numRef>
          </c:val>
          <c:extLst>
            <c:ext xmlns:c16="http://schemas.microsoft.com/office/drawing/2014/chart" uri="{C3380CC4-5D6E-409C-BE32-E72D297353CC}">
              <c16:uniqueId val="{00000006-9280-48BC-A884-7C532B1C74AF}"/>
            </c:ext>
          </c:extLst>
        </c:ser>
        <c:ser>
          <c:idx val="1"/>
          <c:order val="1"/>
          <c:tx>
            <c:strRef>
              <c:f>Sheet1!$C$1</c:f>
              <c:strCache>
                <c:ptCount val="1"/>
                <c:pt idx="0">
                  <c:v>2</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Απλοποίηση διαδικασιών στη Δικαιοσύνη  </c:v>
                </c:pt>
                <c:pt idx="1">
                  <c:v> Ενίσχυση της ελληνικής βιομηχανίας (έναντι του τουρισμού και των υπηρεσιών)  </c:v>
                </c:pt>
                <c:pt idx="2">
                  <c:v> Μεταφορά αρμοδιοτήτων από το κεντρικό κράτος στην τοπική αυτοδιοίκηση (αποκέντρωση)  </c:v>
                </c:pt>
                <c:pt idx="3">
                  <c:v> Ενίσχυση των νέων επιχειρήσεων στο πεδίο της Τεχνητής Νοημοσύνης (με φορολογικές απαλλαγές και επενδυτικά κίνητρα)  </c:v>
                </c:pt>
                <c:pt idx="4">
                  <c:v> Ενίσχυση των μη κρατικών πανεπιστημίων  </c:v>
                </c:pt>
              </c:strCache>
            </c:strRef>
          </c:cat>
          <c:val>
            <c:numRef>
              <c:f>Sheet1!$C$2:$C$6</c:f>
              <c:numCache>
                <c:formatCode>0</c:formatCode>
                <c:ptCount val="5"/>
                <c:pt idx="0">
                  <c:v>2.9</c:v>
                </c:pt>
                <c:pt idx="1">
                  <c:v>5.9</c:v>
                </c:pt>
                <c:pt idx="2">
                  <c:v>7.8</c:v>
                </c:pt>
                <c:pt idx="3">
                  <c:v>12.4</c:v>
                </c:pt>
                <c:pt idx="4" formatCode="###0">
                  <c:v>14</c:v>
                </c:pt>
              </c:numCache>
            </c:numRef>
          </c:val>
          <c:extLst>
            <c:ext xmlns:c16="http://schemas.microsoft.com/office/drawing/2014/chart" uri="{C3380CC4-5D6E-409C-BE32-E72D297353CC}">
              <c16:uniqueId val="{00000007-9280-48BC-A884-7C532B1C74AF}"/>
            </c:ext>
          </c:extLst>
        </c:ser>
        <c:ser>
          <c:idx val="2"/>
          <c:order val="2"/>
          <c:tx>
            <c:strRef>
              <c:f>Sheet1!$D$1</c:f>
              <c:strCache>
                <c:ptCount val="1"/>
                <c:pt idx="0">
                  <c:v>3</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Απλοποίηση διαδικασιών στη Δικαιοσύνη  </c:v>
                </c:pt>
                <c:pt idx="1">
                  <c:v> Ενίσχυση της ελληνικής βιομηχανίας (έναντι του τουρισμού και των υπηρεσιών)  </c:v>
                </c:pt>
                <c:pt idx="2">
                  <c:v> Μεταφορά αρμοδιοτήτων από το κεντρικό κράτος στην τοπική αυτοδιοίκηση (αποκέντρωση)  </c:v>
                </c:pt>
                <c:pt idx="3">
                  <c:v> Ενίσχυση των νέων επιχειρήσεων στο πεδίο της Τεχνητής Νοημοσύνης (με φορολογικές απαλλαγές και επενδυτικά κίνητρα)  </c:v>
                </c:pt>
                <c:pt idx="4">
                  <c:v> Ενίσχυση των μη κρατικών πανεπιστημίων  </c:v>
                </c:pt>
              </c:strCache>
            </c:strRef>
          </c:cat>
          <c:val>
            <c:numRef>
              <c:f>Sheet1!$D$2:$D$6</c:f>
              <c:numCache>
                <c:formatCode>0</c:formatCode>
                <c:ptCount val="5"/>
                <c:pt idx="0">
                  <c:v>11.4</c:v>
                </c:pt>
                <c:pt idx="1">
                  <c:v>18.399999999999999</c:v>
                </c:pt>
                <c:pt idx="2">
                  <c:v>25.9</c:v>
                </c:pt>
                <c:pt idx="3">
                  <c:v>26.2</c:v>
                </c:pt>
                <c:pt idx="4" formatCode="###0">
                  <c:v>16</c:v>
                </c:pt>
              </c:numCache>
            </c:numRef>
          </c:val>
          <c:extLst>
            <c:ext xmlns:c16="http://schemas.microsoft.com/office/drawing/2014/chart" uri="{C3380CC4-5D6E-409C-BE32-E72D297353CC}">
              <c16:uniqueId val="{00000008-9280-48BC-A884-7C532B1C74AF}"/>
            </c:ext>
          </c:extLst>
        </c:ser>
        <c:ser>
          <c:idx val="3"/>
          <c:order val="3"/>
          <c:tx>
            <c:strRef>
              <c:f>Sheet1!$E$1</c:f>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Απλοποίηση διαδικασιών στη Δικαιοσύνη  </c:v>
                </c:pt>
                <c:pt idx="1">
                  <c:v> Ενίσχυση της ελληνικής βιομηχανίας (έναντι του τουρισμού και των υπηρεσιών)  </c:v>
                </c:pt>
                <c:pt idx="2">
                  <c:v> Μεταφορά αρμοδιοτήτων από το κεντρικό κράτος στην τοπική αυτοδιοίκηση (αποκέντρωση)  </c:v>
                </c:pt>
                <c:pt idx="3">
                  <c:v> Ενίσχυση των νέων επιχειρήσεων στο πεδίο της Τεχνητής Νοημοσύνης (με φορολογικές απαλλαγές και επενδυτικά κίνητρα)  </c:v>
                </c:pt>
                <c:pt idx="4">
                  <c:v> Ενίσχυση των μη κρατικών πανεπιστημίων  </c:v>
                </c:pt>
              </c:strCache>
            </c:strRef>
          </c:cat>
          <c:val>
            <c:numRef>
              <c:f>Sheet1!$E$2:$E$6</c:f>
              <c:numCache>
                <c:formatCode>0</c:formatCode>
                <c:ptCount val="5"/>
                <c:pt idx="0">
                  <c:v>18.7</c:v>
                </c:pt>
                <c:pt idx="1">
                  <c:v>24.5</c:v>
                </c:pt>
                <c:pt idx="2">
                  <c:v>27</c:v>
                </c:pt>
                <c:pt idx="3">
                  <c:v>22</c:v>
                </c:pt>
                <c:pt idx="4" formatCode="###0">
                  <c:v>14</c:v>
                </c:pt>
              </c:numCache>
            </c:numRef>
          </c:val>
          <c:extLst>
            <c:ext xmlns:c16="http://schemas.microsoft.com/office/drawing/2014/chart" uri="{C3380CC4-5D6E-409C-BE32-E72D297353CC}">
              <c16:uniqueId val="{00000000-8DDD-4956-960F-20C853D1E65C}"/>
            </c:ext>
          </c:extLst>
        </c:ser>
        <c:ser>
          <c:idx val="4"/>
          <c:order val="4"/>
          <c:tx>
            <c:strRef>
              <c:f>Sheet1!$F$1</c:f>
              <c:strCache>
                <c:ptCount val="1"/>
                <c:pt idx="0">
                  <c:v>5 Πολύ αναγκαία</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Απλοποίηση διαδικασιών στη Δικαιοσύνη  </c:v>
                </c:pt>
                <c:pt idx="1">
                  <c:v> Ενίσχυση της ελληνικής βιομηχανίας (έναντι του τουρισμού και των υπηρεσιών)  </c:v>
                </c:pt>
                <c:pt idx="2">
                  <c:v> Μεταφορά αρμοδιοτήτων από το κεντρικό κράτος στην τοπική αυτοδιοίκηση (αποκέντρωση)  </c:v>
                </c:pt>
                <c:pt idx="3">
                  <c:v> Ενίσχυση των νέων επιχειρήσεων στο πεδίο της Τεχνητής Νοημοσύνης (με φορολογικές απαλλαγές και επενδυτικά κίνητρα)  </c:v>
                </c:pt>
                <c:pt idx="4">
                  <c:v> Ενίσχυση των μη κρατικών πανεπιστημίων  </c:v>
                </c:pt>
              </c:strCache>
            </c:strRef>
          </c:cat>
          <c:val>
            <c:numRef>
              <c:f>Sheet1!$F$2:$F$6</c:f>
              <c:numCache>
                <c:formatCode>0</c:formatCode>
                <c:ptCount val="5"/>
                <c:pt idx="0">
                  <c:v>63.6</c:v>
                </c:pt>
                <c:pt idx="1">
                  <c:v>46.2</c:v>
                </c:pt>
                <c:pt idx="2">
                  <c:v>33.200000000000003</c:v>
                </c:pt>
                <c:pt idx="3">
                  <c:v>27.6</c:v>
                </c:pt>
                <c:pt idx="4">
                  <c:v>20</c:v>
                </c:pt>
              </c:numCache>
            </c:numRef>
          </c:val>
          <c:extLst>
            <c:ext xmlns:c16="http://schemas.microsoft.com/office/drawing/2014/chart" uri="{C3380CC4-5D6E-409C-BE32-E72D297353CC}">
              <c16:uniqueId val="{00000000-A672-4680-A8BF-257C8E2DFD30}"/>
            </c:ext>
          </c:extLst>
        </c:ser>
        <c:ser>
          <c:idx val="5"/>
          <c:order val="5"/>
          <c:tx>
            <c:strRef>
              <c:f>Sheet1!$G$1</c:f>
              <c:strCache>
                <c:ptCount val="1"/>
                <c:pt idx="0">
                  <c:v>ΔΓ/ΔΑ (αυθ.)</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Απλοποίηση διαδικασιών στη Δικαιοσύνη  </c:v>
                </c:pt>
                <c:pt idx="1">
                  <c:v> Ενίσχυση της ελληνικής βιομηχανίας (έναντι του τουρισμού και των υπηρεσιών)  </c:v>
                </c:pt>
                <c:pt idx="2">
                  <c:v> Μεταφορά αρμοδιοτήτων από το κεντρικό κράτος στην τοπική αυτοδιοίκηση (αποκέντρωση)  </c:v>
                </c:pt>
                <c:pt idx="3">
                  <c:v> Ενίσχυση των νέων επιχειρήσεων στο πεδίο της Τεχνητής Νοημοσύνης (με φορολογικές απαλλαγές και επενδυτικά κίνητρα)  </c:v>
                </c:pt>
                <c:pt idx="4">
                  <c:v> Ενίσχυση των μη κρατικών πανεπιστημίων  </c:v>
                </c:pt>
              </c:strCache>
            </c:strRef>
          </c:cat>
          <c:val>
            <c:numRef>
              <c:f>Sheet1!$G$2:$G$6</c:f>
              <c:numCache>
                <c:formatCode>0</c:formatCode>
                <c:ptCount val="5"/>
                <c:pt idx="0">
                  <c:v>1</c:v>
                </c:pt>
                <c:pt idx="1">
                  <c:v>0.6</c:v>
                </c:pt>
                <c:pt idx="2">
                  <c:v>0.5</c:v>
                </c:pt>
                <c:pt idx="3">
                  <c:v>1.1000000000000001</c:v>
                </c:pt>
              </c:numCache>
            </c:numRef>
          </c:val>
          <c:extLst>
            <c:ext xmlns:c16="http://schemas.microsoft.com/office/drawing/2014/chart" uri="{C3380CC4-5D6E-409C-BE32-E72D297353CC}">
              <c16:uniqueId val="{00000002-39CF-4724-921F-444DD288E6CB}"/>
            </c:ext>
          </c:extLst>
        </c:ser>
        <c:dLbls>
          <c:showLegendKey val="0"/>
          <c:showVal val="0"/>
          <c:showCatName val="0"/>
          <c:showSerName val="0"/>
          <c:showPercent val="0"/>
          <c:showBubbleSize val="0"/>
        </c:dLbls>
        <c:gapWidth val="80"/>
        <c:overlap val="100"/>
        <c:axId val="820629408"/>
        <c:axId val="820627248"/>
      </c:barChart>
      <c:catAx>
        <c:axId val="820629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j-lt"/>
                <a:ea typeface="+mn-ea"/>
                <a:cs typeface="+mn-cs"/>
              </a:defRPr>
            </a:pPr>
            <a:endParaRPr lang="en-GR"/>
          </a:p>
        </c:txPr>
        <c:crossAx val="820627248"/>
        <c:crosses val="autoZero"/>
        <c:auto val="1"/>
        <c:lblAlgn val="ctr"/>
        <c:lblOffset val="100"/>
        <c:noMultiLvlLbl val="0"/>
      </c:catAx>
      <c:valAx>
        <c:axId val="820627248"/>
        <c:scaling>
          <c:orientation val="minMax"/>
          <c:max val="100"/>
        </c:scaling>
        <c:delete val="1"/>
        <c:axPos val="t"/>
        <c:numFmt formatCode="0" sourceLinked="1"/>
        <c:majorTickMark val="none"/>
        <c:minorTickMark val="none"/>
        <c:tickLblPos val="nextTo"/>
        <c:crossAx val="820629408"/>
        <c:crosses val="autoZero"/>
        <c:crossBetween val="between"/>
      </c:valAx>
      <c:spPr>
        <a:noFill/>
        <a:ln>
          <a:noFill/>
        </a:ln>
        <a:effectLst/>
      </c:spPr>
    </c:plotArea>
    <c:legend>
      <c:legendPos val="t"/>
      <c:layout>
        <c:manualLayout>
          <c:xMode val="edge"/>
          <c:yMode val="edge"/>
          <c:x val="0.28871272230015971"/>
          <c:y val="4.6875448006095929E-2"/>
          <c:w val="0.7101831124839435"/>
          <c:h val="4.9884094035013329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99986018121081"/>
          <c:y val="0.10744494426679675"/>
          <c:w val="0.74593520189211981"/>
          <c:h val="0.85549028483847456"/>
        </c:manualLayout>
      </c:layout>
      <c:barChart>
        <c:barDir val="bar"/>
        <c:grouping val="stacked"/>
        <c:varyColors val="0"/>
        <c:ser>
          <c:idx val="0"/>
          <c:order val="0"/>
          <c:tx>
            <c:strRef>
              <c:f>Sheet1!$B$1</c:f>
              <c:strCache>
                <c:ptCount val="1"/>
                <c:pt idx="0">
                  <c:v>Θετική</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EFF6-473F-A537-6029C310B2E6}"/>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Στις ελληνοαμερικανικές σχέσεις  </c:v>
                </c:pt>
                <c:pt idx="1">
                  <c:v> Στις σχέσεις της Δύσης με τον υπόλοιπο κόσμο  </c:v>
                </c:pt>
                <c:pt idx="2">
                  <c:v> Στις ελληνοτουρκικές σχέσεις  </c:v>
                </c:pt>
                <c:pt idx="3">
                  <c:v> Στη σχέση των ΗΠΑ με την Ευρώπη  </c:v>
                </c:pt>
              </c:strCache>
            </c:strRef>
          </c:cat>
          <c:val>
            <c:numRef>
              <c:f>Sheet1!$B$2:$B$5</c:f>
              <c:numCache>
                <c:formatCode>0</c:formatCode>
                <c:ptCount val="4"/>
                <c:pt idx="0">
                  <c:v>28.3</c:v>
                </c:pt>
                <c:pt idx="1">
                  <c:v>22.2</c:v>
                </c:pt>
                <c:pt idx="2">
                  <c:v>20</c:v>
                </c:pt>
                <c:pt idx="3">
                  <c:v>13.4</c:v>
                </c:pt>
              </c:numCache>
            </c:numRef>
          </c:val>
          <c:extLst>
            <c:ext xmlns:c16="http://schemas.microsoft.com/office/drawing/2014/chart" uri="{C3380CC4-5D6E-409C-BE32-E72D297353CC}">
              <c16:uniqueId val="{00000006-9280-48BC-A884-7C532B1C74AF}"/>
            </c:ext>
          </c:extLst>
        </c:ser>
        <c:ser>
          <c:idx val="1"/>
          <c:order val="1"/>
          <c:tx>
            <c:strRef>
              <c:f>Sheet1!$C$1</c:f>
              <c:strCache>
                <c:ptCount val="1"/>
                <c:pt idx="0">
                  <c:v>Ούτε θετική - ούτε αρνητική (αυθ.)</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Στις ελληνοαμερικανικές σχέσεις  </c:v>
                </c:pt>
                <c:pt idx="1">
                  <c:v> Στις σχέσεις της Δύσης με τον υπόλοιπο κόσμο  </c:v>
                </c:pt>
                <c:pt idx="2">
                  <c:v> Στις ελληνοτουρκικές σχέσεις  </c:v>
                </c:pt>
                <c:pt idx="3">
                  <c:v> Στη σχέση των ΗΠΑ με την Ευρώπη  </c:v>
                </c:pt>
              </c:strCache>
            </c:strRef>
          </c:cat>
          <c:val>
            <c:numRef>
              <c:f>Sheet1!$C$2:$C$5</c:f>
              <c:numCache>
                <c:formatCode>0</c:formatCode>
                <c:ptCount val="4"/>
                <c:pt idx="0">
                  <c:v>26.1</c:v>
                </c:pt>
                <c:pt idx="1">
                  <c:v>17.100000000000001</c:v>
                </c:pt>
                <c:pt idx="2">
                  <c:v>23.9</c:v>
                </c:pt>
                <c:pt idx="3">
                  <c:v>14.7</c:v>
                </c:pt>
              </c:numCache>
            </c:numRef>
          </c:val>
          <c:extLst>
            <c:ext xmlns:c16="http://schemas.microsoft.com/office/drawing/2014/chart" uri="{C3380CC4-5D6E-409C-BE32-E72D297353CC}">
              <c16:uniqueId val="{00000007-9280-48BC-A884-7C532B1C74AF}"/>
            </c:ext>
          </c:extLst>
        </c:ser>
        <c:ser>
          <c:idx val="2"/>
          <c:order val="2"/>
          <c:tx>
            <c:strRef>
              <c:f>Sheet1!$D$1</c:f>
              <c:strCache>
                <c:ptCount val="1"/>
                <c:pt idx="0">
                  <c:v>Αρνητική</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Στις ελληνοαμερικανικές σχέσεις  </c:v>
                </c:pt>
                <c:pt idx="1">
                  <c:v> Στις σχέσεις της Δύσης με τον υπόλοιπο κόσμο  </c:v>
                </c:pt>
                <c:pt idx="2">
                  <c:v> Στις ελληνοτουρκικές σχέσεις  </c:v>
                </c:pt>
                <c:pt idx="3">
                  <c:v> Στη σχέση των ΗΠΑ με την Ευρώπη  </c:v>
                </c:pt>
              </c:strCache>
            </c:strRef>
          </c:cat>
          <c:val>
            <c:numRef>
              <c:f>Sheet1!$D$2:$D$5</c:f>
              <c:numCache>
                <c:formatCode>0</c:formatCode>
                <c:ptCount val="4"/>
                <c:pt idx="0">
                  <c:v>40.1</c:v>
                </c:pt>
                <c:pt idx="1">
                  <c:v>56.4</c:v>
                </c:pt>
                <c:pt idx="2">
                  <c:v>48.4</c:v>
                </c:pt>
                <c:pt idx="3">
                  <c:v>69.099999999999994</c:v>
                </c:pt>
              </c:numCache>
            </c:numRef>
          </c:val>
          <c:extLst>
            <c:ext xmlns:c16="http://schemas.microsoft.com/office/drawing/2014/chart" uri="{C3380CC4-5D6E-409C-BE32-E72D297353CC}">
              <c16:uniqueId val="{00000008-9280-48BC-A884-7C532B1C74AF}"/>
            </c:ext>
          </c:extLst>
        </c:ser>
        <c:ser>
          <c:idx val="3"/>
          <c:order val="3"/>
          <c:tx>
            <c:strRef>
              <c:f>Sheet1!$E$1</c:f>
              <c:strCache>
                <c:ptCount val="1"/>
                <c:pt idx="0">
                  <c:v>ΔΓ/ΔΑ (αυθ)</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Στις ελληνοαμερικανικές σχέσεις  </c:v>
                </c:pt>
                <c:pt idx="1">
                  <c:v> Στις σχέσεις της Δύσης με τον υπόλοιπο κόσμο  </c:v>
                </c:pt>
                <c:pt idx="2">
                  <c:v> Στις ελληνοτουρκικές σχέσεις  </c:v>
                </c:pt>
                <c:pt idx="3">
                  <c:v> Στη σχέση των ΗΠΑ με την Ευρώπη  </c:v>
                </c:pt>
              </c:strCache>
            </c:strRef>
          </c:cat>
          <c:val>
            <c:numRef>
              <c:f>Sheet1!$E$2:$E$5</c:f>
              <c:numCache>
                <c:formatCode>0</c:formatCode>
                <c:ptCount val="4"/>
                <c:pt idx="0">
                  <c:v>5.5</c:v>
                </c:pt>
                <c:pt idx="1">
                  <c:v>4.5</c:v>
                </c:pt>
                <c:pt idx="2">
                  <c:v>7.7</c:v>
                </c:pt>
                <c:pt idx="3">
                  <c:v>2.8</c:v>
                </c:pt>
              </c:numCache>
            </c:numRef>
          </c:val>
          <c:extLst>
            <c:ext xmlns:c16="http://schemas.microsoft.com/office/drawing/2014/chart" uri="{C3380CC4-5D6E-409C-BE32-E72D297353CC}">
              <c16:uniqueId val="{00000000-8DDD-4956-960F-20C853D1E65C}"/>
            </c:ext>
          </c:extLst>
        </c:ser>
        <c:dLbls>
          <c:showLegendKey val="0"/>
          <c:showVal val="0"/>
          <c:showCatName val="0"/>
          <c:showSerName val="0"/>
          <c:showPercent val="0"/>
          <c:showBubbleSize val="0"/>
        </c:dLbls>
        <c:gapWidth val="80"/>
        <c:overlap val="100"/>
        <c:axId val="820629408"/>
        <c:axId val="820627248"/>
      </c:barChart>
      <c:catAx>
        <c:axId val="820629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j-lt"/>
                <a:ea typeface="+mn-ea"/>
                <a:cs typeface="+mn-cs"/>
              </a:defRPr>
            </a:pPr>
            <a:endParaRPr lang="en-GR"/>
          </a:p>
        </c:txPr>
        <c:crossAx val="820627248"/>
        <c:crosses val="autoZero"/>
        <c:auto val="1"/>
        <c:lblAlgn val="ctr"/>
        <c:lblOffset val="100"/>
        <c:noMultiLvlLbl val="0"/>
      </c:catAx>
      <c:valAx>
        <c:axId val="820627248"/>
        <c:scaling>
          <c:orientation val="minMax"/>
          <c:max val="100"/>
        </c:scaling>
        <c:delete val="1"/>
        <c:axPos val="t"/>
        <c:numFmt formatCode="0" sourceLinked="1"/>
        <c:majorTickMark val="none"/>
        <c:minorTickMark val="none"/>
        <c:tickLblPos val="nextTo"/>
        <c:crossAx val="820629408"/>
        <c:crosses val="autoZero"/>
        <c:crossBetween val="between"/>
      </c:valAx>
      <c:spPr>
        <a:noFill/>
        <a:ln>
          <a:noFill/>
        </a:ln>
        <a:effectLst/>
      </c:spPr>
    </c:plotArea>
    <c:legend>
      <c:legendPos val="t"/>
      <c:layout>
        <c:manualLayout>
          <c:xMode val="edge"/>
          <c:yMode val="edge"/>
          <c:x val="0.18629518677904919"/>
          <c:y val="4.6875448006095929E-2"/>
          <c:w val="0.81222457607720933"/>
          <c:h val="5.5376713875756316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l-GR" sz="1200" dirty="0"/>
              <a:t>Συνολικές αναφορές</a:t>
            </a:r>
          </a:p>
        </c:rich>
      </c:tx>
      <c:layout>
        <c:manualLayout>
          <c:xMode val="edge"/>
          <c:yMode val="edge"/>
          <c:x val="0.36980999239815565"/>
          <c:y val="2.904005469591404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GR"/>
        </a:p>
      </c:txPr>
    </c:title>
    <c:autoTitleDeleted val="0"/>
    <c:plotArea>
      <c:layout/>
      <c:barChart>
        <c:barDir val="bar"/>
        <c:grouping val="clustered"/>
        <c:varyColors val="0"/>
        <c:ser>
          <c:idx val="0"/>
          <c:order val="0"/>
          <c:tx>
            <c:strRef>
              <c:f>Sheet1!$B$1</c:f>
              <c:strCache>
                <c:ptCount val="1"/>
                <c:pt idx="0">
                  <c:v>Συνολικές αναφορές</c:v>
                </c:pt>
              </c:strCache>
            </c:strRef>
          </c:tx>
          <c:spPr>
            <a:solidFill>
              <a:schemeClr val="accent2"/>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0-7A53-42AC-AAAB-476ED3CE80EC}"/>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1-7A53-42AC-AAAB-476ED3CE80EC}"/>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2-7A53-42AC-AAAB-476ED3CE80EC}"/>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3-7A53-42AC-AAAB-476ED3CE80EC}"/>
              </c:ext>
            </c:extLst>
          </c:dPt>
          <c:dPt>
            <c:idx val="5"/>
            <c:invertIfNegative val="0"/>
            <c:bubble3D val="0"/>
            <c:spPr>
              <a:solidFill>
                <a:schemeClr val="bg1">
                  <a:lumMod val="65000"/>
                </a:schemeClr>
              </a:solidFill>
              <a:ln>
                <a:noFill/>
              </a:ln>
              <a:effectLst/>
            </c:spPr>
            <c:extLst>
              <c:ext xmlns:c16="http://schemas.microsoft.com/office/drawing/2014/chart" uri="{C3380CC4-5D6E-409C-BE32-E72D297353CC}">
                <c16:uniqueId val="{00000004-7A53-42AC-AAAB-476ED3CE80EC}"/>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Από την Τουρκία</c:v>
                </c:pt>
                <c:pt idx="1">
                  <c:v>Από την πολιτική του Τραμπ στις ΗΠΑ</c:v>
                </c:pt>
                <c:pt idx="2">
                  <c:v>Από τη Ρωσία</c:v>
                </c:pt>
                <c:pt idx="3">
                  <c:v>Από την Κίνα</c:v>
                </c:pt>
                <c:pt idx="4">
                  <c:v>Από αλλού (αυθ.)</c:v>
                </c:pt>
                <c:pt idx="5">
                  <c:v>ΔΓ/ΔΑ(αυθ.)</c:v>
                </c:pt>
              </c:strCache>
            </c:strRef>
          </c:cat>
          <c:val>
            <c:numRef>
              <c:f>Sheet1!$B$2:$B$7</c:f>
              <c:numCache>
                <c:formatCode>0</c:formatCode>
                <c:ptCount val="6"/>
                <c:pt idx="0">
                  <c:v>52.3</c:v>
                </c:pt>
                <c:pt idx="1">
                  <c:v>31.1</c:v>
                </c:pt>
                <c:pt idx="2">
                  <c:v>4.5</c:v>
                </c:pt>
                <c:pt idx="3">
                  <c:v>2.2999999999999998</c:v>
                </c:pt>
                <c:pt idx="4">
                  <c:v>7.9</c:v>
                </c:pt>
                <c:pt idx="5">
                  <c:v>2</c:v>
                </c:pt>
              </c:numCache>
            </c:numRef>
          </c:val>
          <c:extLst>
            <c:ext xmlns:c16="http://schemas.microsoft.com/office/drawing/2014/chart" uri="{C3380CC4-5D6E-409C-BE32-E72D297353CC}">
              <c16:uniqueId val="{00000000-454B-4918-8655-3480586EDACD}"/>
            </c:ext>
          </c:extLst>
        </c:ser>
        <c:dLbls>
          <c:showLegendKey val="0"/>
          <c:showVal val="0"/>
          <c:showCatName val="0"/>
          <c:showSerName val="0"/>
          <c:showPercent val="0"/>
          <c:showBubbleSize val="0"/>
        </c:dLbls>
        <c:gapWidth val="100"/>
        <c:axId val="681304584"/>
        <c:axId val="681306744"/>
      </c:barChart>
      <c:catAx>
        <c:axId val="6813045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R"/>
          </a:p>
        </c:txPr>
        <c:crossAx val="681306744"/>
        <c:crosses val="autoZero"/>
        <c:auto val="1"/>
        <c:lblAlgn val="ctr"/>
        <c:lblOffset val="100"/>
        <c:noMultiLvlLbl val="0"/>
      </c:catAx>
      <c:valAx>
        <c:axId val="681306744"/>
        <c:scaling>
          <c:orientation val="minMax"/>
          <c:max val="60"/>
        </c:scaling>
        <c:delete val="1"/>
        <c:axPos val="t"/>
        <c:numFmt formatCode="0" sourceLinked="1"/>
        <c:majorTickMark val="none"/>
        <c:minorTickMark val="none"/>
        <c:tickLblPos val="nextTo"/>
        <c:crossAx val="681304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580154048558346E-2"/>
          <c:y val="6.1862718788996317E-2"/>
          <c:w val="0.95763296242161344"/>
          <c:h val="0.65014083905285358"/>
        </c:manualLayout>
      </c:layout>
      <c:lineChart>
        <c:grouping val="standard"/>
        <c:varyColors val="0"/>
        <c:ser>
          <c:idx val="0"/>
          <c:order val="0"/>
          <c:tx>
            <c:strRef>
              <c:f>Sheet1!$B$1</c:f>
              <c:strCache>
                <c:ptCount val="1"/>
                <c:pt idx="0">
                  <c:v>Από την Τουρκία</c:v>
                </c:pt>
              </c:strCache>
            </c:strRef>
          </c:tx>
          <c:spPr>
            <a:ln w="38100" cap="flat" cmpd="dbl" algn="ctr">
              <a:solidFill>
                <a:schemeClr val="accent2">
                  <a:lumMod val="75000"/>
                </a:schemeClr>
              </a:solidFill>
              <a:miter lim="800000"/>
            </a:ln>
            <a:effectLst/>
          </c:spPr>
          <c:marker>
            <c:symbol val="none"/>
          </c:marker>
          <c:dPt>
            <c:idx val="2"/>
            <c:marker>
              <c:symbol val="none"/>
            </c:marker>
            <c:bubble3D val="0"/>
            <c:extLst>
              <c:ext xmlns:c16="http://schemas.microsoft.com/office/drawing/2014/chart" uri="{C3380CC4-5D6E-409C-BE32-E72D297353CC}">
                <c16:uniqueId val="{00000000-6349-487B-9604-181EA69C9156}"/>
              </c:ext>
            </c:extLst>
          </c:dPt>
          <c:dPt>
            <c:idx val="3"/>
            <c:marker>
              <c:symbol val="none"/>
            </c:marker>
            <c:bubble3D val="0"/>
            <c:extLst>
              <c:ext xmlns:c16="http://schemas.microsoft.com/office/drawing/2014/chart" uri="{C3380CC4-5D6E-409C-BE32-E72D297353CC}">
                <c16:uniqueId val="{00000001-6349-487B-9604-181EA69C9156}"/>
              </c:ext>
            </c:extLst>
          </c:dPt>
          <c:dPt>
            <c:idx val="4"/>
            <c:marker>
              <c:symbol val="none"/>
            </c:marker>
            <c:bubble3D val="0"/>
            <c:extLst>
              <c:ext xmlns:c16="http://schemas.microsoft.com/office/drawing/2014/chart" uri="{C3380CC4-5D6E-409C-BE32-E72D297353CC}">
                <c16:uniqueId val="{00000002-6349-487B-9604-181EA69C9156}"/>
              </c:ext>
            </c:extLst>
          </c:dPt>
          <c:dLbls>
            <c:dLbl>
              <c:idx val="0"/>
              <c:layout>
                <c:manualLayout>
                  <c:x val="-3.0221626014690257E-2"/>
                  <c:y val="8.14327152835482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349-487B-9604-181EA69C915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lumMod val="75000"/>
                      </a:schemeClr>
                    </a:solidFill>
                    <a:latin typeface="+mn-lt"/>
                    <a:ea typeface="+mn-ea"/>
                    <a:cs typeface="+mn-cs"/>
                  </a:defRPr>
                </a:pPr>
                <a:endParaRPr lang="en-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Sheet1!$B$2:$B$6</c:f>
              <c:numCache>
                <c:formatCode>General</c:formatCode>
                <c:ptCount val="5"/>
                <c:pt idx="0">
                  <c:v>37</c:v>
                </c:pt>
                <c:pt idx="1">
                  <c:v>45</c:v>
                </c:pt>
                <c:pt idx="2">
                  <c:v>55</c:v>
                </c:pt>
                <c:pt idx="3">
                  <c:v>64</c:v>
                </c:pt>
                <c:pt idx="4">
                  <c:v>64</c:v>
                </c:pt>
              </c:numCache>
            </c:numRef>
          </c:val>
          <c:smooth val="0"/>
          <c:extLst>
            <c:ext xmlns:c16="http://schemas.microsoft.com/office/drawing/2014/chart" uri="{C3380CC4-5D6E-409C-BE32-E72D297353CC}">
              <c16:uniqueId val="{00000003-6349-487B-9604-181EA69C9156}"/>
            </c:ext>
          </c:extLst>
        </c:ser>
        <c:ser>
          <c:idx val="1"/>
          <c:order val="1"/>
          <c:tx>
            <c:strRef>
              <c:f>Sheet1!$C$1</c:f>
              <c:strCache>
                <c:ptCount val="1"/>
                <c:pt idx="0">
                  <c:v>Από την πολιτική του Τραμπ στις ΗΠΑ</c:v>
                </c:pt>
              </c:strCache>
            </c:strRef>
          </c:tx>
          <c:spPr>
            <a:ln w="38100" cap="flat" cmpd="dbl" algn="ctr">
              <a:solidFill>
                <a:schemeClr val="accent1">
                  <a:lumMod val="75000"/>
                </a:schemeClr>
              </a:solidFill>
              <a:miter lim="800000"/>
            </a:ln>
            <a:effectLst/>
          </c:spPr>
          <c:marker>
            <c:symbol val="none"/>
          </c:marker>
          <c:dLbls>
            <c:dLbl>
              <c:idx val="1"/>
              <c:layout>
                <c:manualLayout>
                  <c:x val="-3.2625892205198674E-2"/>
                  <c:y val="5.79945916991209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349-487B-9604-181EA69C915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75000"/>
                      </a:schemeClr>
                    </a:solidFill>
                    <a:latin typeface="+mn-lt"/>
                    <a:ea typeface="+mn-ea"/>
                    <a:cs typeface="+mn-cs"/>
                  </a:defRPr>
                </a:pPr>
                <a:endParaRPr lang="en-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Sheet1!$C$2:$C$6</c:f>
              <c:numCache>
                <c:formatCode>General</c:formatCode>
                <c:ptCount val="5"/>
                <c:pt idx="0">
                  <c:v>46</c:v>
                </c:pt>
                <c:pt idx="1">
                  <c:v>44</c:v>
                </c:pt>
                <c:pt idx="2">
                  <c:v>30</c:v>
                </c:pt>
                <c:pt idx="3">
                  <c:v>23</c:v>
                </c:pt>
                <c:pt idx="4">
                  <c:v>21</c:v>
                </c:pt>
              </c:numCache>
            </c:numRef>
          </c:val>
          <c:smooth val="0"/>
          <c:extLst>
            <c:ext xmlns:c16="http://schemas.microsoft.com/office/drawing/2014/chart" uri="{C3380CC4-5D6E-409C-BE32-E72D297353CC}">
              <c16:uniqueId val="{00000004-6349-487B-9604-181EA69C9156}"/>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R"/>
          </a:p>
        </c:txPr>
        <c:crossAx val="331354896"/>
        <c:crosses val="autoZero"/>
        <c:auto val="0"/>
        <c:lblAlgn val="ctr"/>
        <c:lblOffset val="100"/>
        <c:noMultiLvlLbl val="0"/>
      </c:catAx>
      <c:valAx>
        <c:axId val="331354896"/>
        <c:scaling>
          <c:orientation val="minMax"/>
          <c:max val="100"/>
        </c:scaling>
        <c:delete val="0"/>
        <c:axPos val="l"/>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R"/>
          </a:p>
        </c:txPr>
        <c:crossAx val="331351944"/>
        <c:crosses val="autoZero"/>
        <c:crossBetween val="between"/>
        <c:majorUnit val="20"/>
      </c:valAx>
      <c:spPr>
        <a:noFill/>
        <a:ln>
          <a:noFill/>
        </a:ln>
        <a:effectLst/>
      </c:spPr>
    </c:plotArea>
    <c:legend>
      <c:legendPos val="t"/>
      <c:layout>
        <c:manualLayout>
          <c:xMode val="edge"/>
          <c:yMode val="edge"/>
          <c:x val="2.2361270308066859E-2"/>
          <c:y val="0.84893825222793595"/>
          <c:w val="0.95828334808641491"/>
          <c:h val="0.1510617477720640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580154048558346E-2"/>
          <c:y val="6.1862718788996317E-2"/>
          <c:w val="0.934256716472882"/>
          <c:h val="0.70044587833212191"/>
        </c:manualLayout>
      </c:layout>
      <c:lineChart>
        <c:grouping val="standard"/>
        <c:varyColors val="0"/>
        <c:ser>
          <c:idx val="0"/>
          <c:order val="0"/>
          <c:tx>
            <c:strRef>
              <c:f>Sheet1!$B$1</c:f>
              <c:strCache>
                <c:ptCount val="1"/>
                <c:pt idx="0">
                  <c:v>Από την Τουρκία</c:v>
                </c:pt>
              </c:strCache>
            </c:strRef>
          </c:tx>
          <c:spPr>
            <a:ln w="38100" cap="flat" cmpd="dbl" algn="ctr">
              <a:solidFill>
                <a:schemeClr val="accent2">
                  <a:lumMod val="75000"/>
                </a:schemeClr>
              </a:solidFill>
              <a:miter lim="800000"/>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lumMod val="75000"/>
                      </a:schemeClr>
                    </a:solidFill>
                    <a:latin typeface="+mn-lt"/>
                    <a:ea typeface="+mn-ea"/>
                    <a:cs typeface="+mn-cs"/>
                  </a:defRPr>
                </a:pPr>
                <a:endParaRPr lang="en-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Generation Z  (17-28 ετών)</c:v>
                </c:pt>
                <c:pt idx="1">
                  <c:v>Millennials (29-44 ετών)</c:v>
                </c:pt>
                <c:pt idx="2">
                  <c:v>Generation X  (45-60 ετών)</c:v>
                </c:pt>
                <c:pt idx="3">
                  <c:v>Boomers (61-79 ετών)</c:v>
                </c:pt>
                <c:pt idx="4">
                  <c:v>Silent  (80+ ετών)</c:v>
                </c:pt>
              </c:strCache>
            </c:strRef>
          </c:cat>
          <c:val>
            <c:numRef>
              <c:f>Sheet1!$B$2:$B$6</c:f>
              <c:numCache>
                <c:formatCode>General</c:formatCode>
                <c:ptCount val="5"/>
                <c:pt idx="0">
                  <c:v>45</c:v>
                </c:pt>
                <c:pt idx="1">
                  <c:v>45</c:v>
                </c:pt>
                <c:pt idx="2">
                  <c:v>52</c:v>
                </c:pt>
                <c:pt idx="3">
                  <c:v>62</c:v>
                </c:pt>
                <c:pt idx="4">
                  <c:v>63</c:v>
                </c:pt>
              </c:numCache>
            </c:numRef>
          </c:val>
          <c:smooth val="0"/>
          <c:extLst>
            <c:ext xmlns:c16="http://schemas.microsoft.com/office/drawing/2014/chart" uri="{C3380CC4-5D6E-409C-BE32-E72D297353CC}">
              <c16:uniqueId val="{00000000-EC9D-4AE1-8413-4638884C34B8}"/>
            </c:ext>
          </c:extLst>
        </c:ser>
        <c:ser>
          <c:idx val="1"/>
          <c:order val="1"/>
          <c:tx>
            <c:strRef>
              <c:f>Sheet1!$C$1</c:f>
              <c:strCache>
                <c:ptCount val="1"/>
                <c:pt idx="0">
                  <c:v>Από την πολιτική του Τραμπ στις ΗΠΑ</c:v>
                </c:pt>
              </c:strCache>
            </c:strRef>
          </c:tx>
          <c:spPr>
            <a:ln w="38100" cap="flat" cmpd="dbl" algn="ctr">
              <a:solidFill>
                <a:schemeClr val="accent1">
                  <a:lumMod val="75000"/>
                </a:schemeClr>
              </a:solidFill>
              <a:miter lim="800000"/>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75000"/>
                      </a:schemeClr>
                    </a:solidFill>
                    <a:latin typeface="+mn-lt"/>
                    <a:ea typeface="+mn-ea"/>
                    <a:cs typeface="+mn-cs"/>
                  </a:defRPr>
                </a:pPr>
                <a:endParaRPr lang="en-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Generation Z  (17-28 ετών)</c:v>
                </c:pt>
                <c:pt idx="1">
                  <c:v>Millennials (29-44 ετών)</c:v>
                </c:pt>
                <c:pt idx="2">
                  <c:v>Generation X  (45-60 ετών)</c:v>
                </c:pt>
                <c:pt idx="3">
                  <c:v>Boomers (61-79 ετών)</c:v>
                </c:pt>
                <c:pt idx="4">
                  <c:v>Silent  (80+ ετών)</c:v>
                </c:pt>
              </c:strCache>
            </c:strRef>
          </c:cat>
          <c:val>
            <c:numRef>
              <c:f>Sheet1!$C$2:$C$6</c:f>
              <c:numCache>
                <c:formatCode>General</c:formatCode>
                <c:ptCount val="5"/>
                <c:pt idx="0">
                  <c:v>39</c:v>
                </c:pt>
                <c:pt idx="1">
                  <c:v>31</c:v>
                </c:pt>
                <c:pt idx="2">
                  <c:v>30</c:v>
                </c:pt>
                <c:pt idx="3">
                  <c:v>29</c:v>
                </c:pt>
                <c:pt idx="4">
                  <c:v>23</c:v>
                </c:pt>
              </c:numCache>
            </c:numRef>
          </c:val>
          <c:smooth val="0"/>
          <c:extLst>
            <c:ext xmlns:c16="http://schemas.microsoft.com/office/drawing/2014/chart" uri="{C3380CC4-5D6E-409C-BE32-E72D297353CC}">
              <c16:uniqueId val="{00000001-EC9D-4AE1-8413-4638884C34B8}"/>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R"/>
          </a:p>
        </c:txPr>
        <c:crossAx val="331354896"/>
        <c:crosses val="autoZero"/>
        <c:auto val="0"/>
        <c:lblAlgn val="ctr"/>
        <c:lblOffset val="100"/>
        <c:noMultiLvlLbl val="0"/>
      </c:catAx>
      <c:valAx>
        <c:axId val="331354896"/>
        <c:scaling>
          <c:orientation val="minMax"/>
          <c:max val="100"/>
        </c:scaling>
        <c:delete val="0"/>
        <c:axPos val="l"/>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R"/>
          </a:p>
        </c:txPr>
        <c:crossAx val="331351944"/>
        <c:crosses val="autoZero"/>
        <c:crossBetween val="between"/>
        <c:majorUnit val="20"/>
      </c:valAx>
      <c:spPr>
        <a:noFill/>
        <a:ln>
          <a:noFill/>
        </a:ln>
        <a:effectLst/>
      </c:spPr>
    </c:plotArea>
    <c:legend>
      <c:legendPos val="t"/>
      <c:layout>
        <c:manualLayout>
          <c:xMode val="edge"/>
          <c:yMode val="edge"/>
          <c:x val="7.5945101851164334E-2"/>
          <c:y val="2.8798055413468551E-2"/>
          <c:w val="0.90712284126388543"/>
          <c:h val="0.1510617477720640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03461198366251"/>
          <c:y val="0.2347159872924417"/>
          <c:w val="0.41270509635493424"/>
          <c:h val="0.71787328452540444"/>
        </c:manualLayout>
      </c:layout>
      <c:pieChart>
        <c:varyColors val="1"/>
        <c:ser>
          <c:idx val="0"/>
          <c:order val="0"/>
          <c:tx>
            <c:strRef>
              <c:f>Sheet1!$B$1</c:f>
              <c:strCache>
                <c:ptCount val="1"/>
                <c:pt idx="0">
                  <c:v>Series 1</c:v>
                </c:pt>
              </c:strCache>
            </c:strRef>
          </c:tx>
          <c:dPt>
            <c:idx val="0"/>
            <c:bubble3D val="0"/>
            <c:spPr>
              <a:solidFill>
                <a:schemeClr val="accent2">
                  <a:lumMod val="75000"/>
                  <a:alpha val="70000"/>
                </a:schemeClr>
              </a:solidFill>
              <a:ln>
                <a:noFill/>
              </a:ln>
              <a:effectLst/>
            </c:spPr>
            <c:extLst>
              <c:ext xmlns:c16="http://schemas.microsoft.com/office/drawing/2014/chart" uri="{C3380CC4-5D6E-409C-BE32-E72D297353CC}">
                <c16:uniqueId val="{00000004-EE79-4FA8-8ADE-2B743D62186D}"/>
              </c:ext>
            </c:extLst>
          </c:dPt>
          <c:dPt>
            <c:idx val="1"/>
            <c:bubble3D val="0"/>
            <c:spPr>
              <a:solidFill>
                <a:schemeClr val="accent1">
                  <a:lumMod val="75000"/>
                  <a:alpha val="70000"/>
                </a:schemeClr>
              </a:solidFill>
              <a:ln>
                <a:noFill/>
              </a:ln>
              <a:effectLst/>
            </c:spPr>
            <c:extLst>
              <c:ext xmlns:c16="http://schemas.microsoft.com/office/drawing/2014/chart" uri="{C3380CC4-5D6E-409C-BE32-E72D297353CC}">
                <c16:uniqueId val="{00000005-EE79-4FA8-8ADE-2B743D62186D}"/>
              </c:ext>
            </c:extLst>
          </c:dPt>
          <c:dPt>
            <c:idx val="2"/>
            <c:bubble3D val="0"/>
            <c:spPr>
              <a:solidFill>
                <a:schemeClr val="tx1">
                  <a:lumMod val="50000"/>
                  <a:lumOff val="50000"/>
                  <a:alpha val="50000"/>
                </a:schemeClr>
              </a:solidFill>
              <a:ln>
                <a:noFill/>
              </a:ln>
              <a:effectLst/>
            </c:spPr>
            <c:extLst>
              <c:ext xmlns:c16="http://schemas.microsoft.com/office/drawing/2014/chart" uri="{C3380CC4-5D6E-409C-BE32-E72D297353CC}">
                <c16:uniqueId val="{00000001-915A-413E-8B10-3CBC9118499E}"/>
              </c:ext>
            </c:extLst>
          </c:dPt>
          <c:dLbls>
            <c:dLbl>
              <c:idx val="2"/>
              <c:layout>
                <c:manualLayout>
                  <c:x val="-3.1500800033685626E-2"/>
                  <c:y val="-7.1951513523906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5A-413E-8B10-3CBC9118499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GR"/>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θα πρέπει να επιμείνει στη στρατηγική συνεργασίας με τις ΗΠΑ</c:v>
                </c:pt>
                <c:pt idx="1">
                  <c:v>θα πρέπει να προετοιμάζεται για να παίξει έναν αυτόνομο ρόλο</c:v>
                </c:pt>
                <c:pt idx="2">
                  <c:v>ΔΓ/ΔΑ (αυθ.)</c:v>
                </c:pt>
              </c:strCache>
            </c:strRef>
          </c:cat>
          <c:val>
            <c:numRef>
              <c:f>Sheet1!$B$2:$B$4</c:f>
              <c:numCache>
                <c:formatCode>0</c:formatCode>
                <c:ptCount val="3"/>
                <c:pt idx="0">
                  <c:v>34.200000000000003</c:v>
                </c:pt>
                <c:pt idx="1">
                  <c:v>62.7</c:v>
                </c:pt>
                <c:pt idx="2">
                  <c:v>3.1</c:v>
                </c:pt>
              </c:numCache>
            </c:numRef>
          </c:val>
          <c:extLst>
            <c:ext xmlns:c16="http://schemas.microsoft.com/office/drawing/2014/chart" uri="{C3380CC4-5D6E-409C-BE32-E72D297353CC}">
              <c16:uniqueId val="{00000000-EE79-4FA8-8ADE-2B743D62186D}"/>
            </c:ext>
          </c:extLst>
        </c:ser>
        <c:dLbls>
          <c:showLegendKey val="0"/>
          <c:showVal val="0"/>
          <c:showCatName val="0"/>
          <c:showSerName val="0"/>
          <c:showPercent val="0"/>
          <c:showBubbleSize val="0"/>
          <c:showLeaderLines val="1"/>
        </c:dLbls>
        <c:firstSliceAng val="150"/>
      </c:pieChart>
      <c:spPr>
        <a:pattFill>
          <a:fgClr>
            <a:srgbClr val="000000">
              <a:alpha val="0"/>
            </a:srgbClr>
          </a:fgClr>
          <a:bgClr>
            <a:srgbClr val="FFFFFF"/>
          </a:bgClr>
        </a:pattFill>
        <a:ln w="25400">
          <a:noFill/>
        </a:ln>
        <a:effectLst/>
      </c:spPr>
    </c:plotArea>
    <c:legend>
      <c:legendPos val="t"/>
      <c:layout>
        <c:manualLayout>
          <c:xMode val="edge"/>
          <c:yMode val="edge"/>
          <c:x val="7.4021537748957852E-2"/>
          <c:y val="7.9581236515004011E-2"/>
          <c:w val="0.89874836835235172"/>
          <c:h val="0.15852678993771344"/>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dk1">
                  <a:lumMod val="65000"/>
                  <a:lumOff val="35000"/>
                </a:schemeClr>
              </a:solidFill>
              <a:latin typeface="+mn-lt"/>
              <a:ea typeface="+mn-ea"/>
              <a:cs typeface="+mn-cs"/>
            </a:defRPr>
          </a:pPr>
          <a:endParaRPr lang="en-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G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580154048558346E-2"/>
          <c:y val="6.1862718788996317E-2"/>
          <c:w val="0.95763296242161344"/>
          <c:h val="0.65014083905285358"/>
        </c:manualLayout>
      </c:layout>
      <c:lineChart>
        <c:grouping val="standard"/>
        <c:varyColors val="0"/>
        <c:ser>
          <c:idx val="0"/>
          <c:order val="0"/>
          <c:tx>
            <c:strRef>
              <c:f>Sheet1!$B$1</c:f>
              <c:strCache>
                <c:ptCount val="1"/>
                <c:pt idx="0">
                  <c:v>θα πρέπει να επιμείνει στη στρατηγική συνεργασίας με τις ΗΠΑ</c:v>
                </c:pt>
              </c:strCache>
            </c:strRef>
          </c:tx>
          <c:spPr>
            <a:ln w="38100" cap="flat" cmpd="dbl" algn="ctr">
              <a:solidFill>
                <a:schemeClr val="accent2">
                  <a:lumMod val="75000"/>
                </a:schemeClr>
              </a:solidFill>
              <a:miter lim="800000"/>
            </a:ln>
            <a:effectLst/>
          </c:spPr>
          <c:marker>
            <c:symbol val="none"/>
          </c:marker>
          <c:dPt>
            <c:idx val="2"/>
            <c:marker>
              <c:symbol val="none"/>
            </c:marker>
            <c:bubble3D val="0"/>
            <c:extLst>
              <c:ext xmlns:c16="http://schemas.microsoft.com/office/drawing/2014/chart" uri="{C3380CC4-5D6E-409C-BE32-E72D297353CC}">
                <c16:uniqueId val="{00000002-710E-4192-9B01-61E2110A4592}"/>
              </c:ext>
            </c:extLst>
          </c:dPt>
          <c:dPt>
            <c:idx val="3"/>
            <c:marker>
              <c:symbol val="none"/>
            </c:marker>
            <c:bubble3D val="0"/>
            <c:extLst>
              <c:ext xmlns:c16="http://schemas.microsoft.com/office/drawing/2014/chart" uri="{C3380CC4-5D6E-409C-BE32-E72D297353CC}">
                <c16:uniqueId val="{00000003-710E-4192-9B01-61E2110A4592}"/>
              </c:ext>
            </c:extLst>
          </c:dPt>
          <c:dPt>
            <c:idx val="4"/>
            <c:marker>
              <c:symbol val="none"/>
            </c:marker>
            <c:bubble3D val="0"/>
            <c:extLst>
              <c:ext xmlns:c16="http://schemas.microsoft.com/office/drawing/2014/chart" uri="{C3380CC4-5D6E-409C-BE32-E72D297353CC}">
                <c16:uniqueId val="{00000002-B98B-4DFC-91F2-354645C51AB4}"/>
              </c:ext>
            </c:extLst>
          </c:dPt>
          <c:dLbls>
            <c:dLbl>
              <c:idx val="4"/>
              <c:layout>
                <c:manualLayout>
                  <c:x val="-5.469465700564044E-2"/>
                  <c:y val="-8.71306915549106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98B-4DFC-91F2-354645C51AB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lumMod val="75000"/>
                      </a:schemeClr>
                    </a:solidFill>
                    <a:latin typeface="+mn-lt"/>
                    <a:ea typeface="+mn-ea"/>
                    <a:cs typeface="+mn-cs"/>
                  </a:defRPr>
                </a:pPr>
                <a:endParaRPr lang="en-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Sheet1!$B$2:$B$6</c:f>
              <c:numCache>
                <c:formatCode>0</c:formatCode>
                <c:ptCount val="5"/>
                <c:pt idx="0">
                  <c:v>21.7</c:v>
                </c:pt>
                <c:pt idx="1">
                  <c:v>29.5</c:v>
                </c:pt>
                <c:pt idx="2">
                  <c:v>32.4</c:v>
                </c:pt>
                <c:pt idx="3">
                  <c:v>35.6</c:v>
                </c:pt>
                <c:pt idx="4">
                  <c:v>55.1</c:v>
                </c:pt>
              </c:numCache>
            </c:numRef>
          </c:val>
          <c:smooth val="0"/>
          <c:extLst>
            <c:ext xmlns:c16="http://schemas.microsoft.com/office/drawing/2014/chart" uri="{C3380CC4-5D6E-409C-BE32-E72D297353CC}">
              <c16:uniqueId val="{00000004-710E-4192-9B01-61E2110A4592}"/>
            </c:ext>
          </c:extLst>
        </c:ser>
        <c:ser>
          <c:idx val="1"/>
          <c:order val="1"/>
          <c:tx>
            <c:strRef>
              <c:f>Sheet1!$C$1</c:f>
              <c:strCache>
                <c:ptCount val="1"/>
                <c:pt idx="0">
                  <c:v>θα πρέπει να προετοιμάζεται για να παίξει έναν αυτόνομο ρόλο</c:v>
                </c:pt>
              </c:strCache>
            </c:strRef>
          </c:tx>
          <c:spPr>
            <a:ln w="38100" cap="flat" cmpd="dbl" algn="ctr">
              <a:solidFill>
                <a:schemeClr val="accent1">
                  <a:lumMod val="75000"/>
                </a:schemeClr>
              </a:solidFill>
              <a:miter lim="800000"/>
            </a:ln>
            <a:effectLst/>
          </c:spPr>
          <c:marker>
            <c:symbol val="none"/>
          </c:marker>
          <c:dLbls>
            <c:dLbl>
              <c:idx val="4"/>
              <c:layout>
                <c:manualLayout>
                  <c:x val="-4.2577985094776227E-2"/>
                  <c:y val="6.96147668899372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00-4530-8600-629060D7357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75000"/>
                      </a:schemeClr>
                    </a:solidFill>
                    <a:latin typeface="+mn-lt"/>
                    <a:ea typeface="+mn-ea"/>
                    <a:cs typeface="+mn-cs"/>
                  </a:defRPr>
                </a:pPr>
                <a:endParaRPr lang="en-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Sheet1!$C$2:$C$6</c:f>
              <c:numCache>
                <c:formatCode>0</c:formatCode>
                <c:ptCount val="5"/>
                <c:pt idx="0">
                  <c:v>76</c:v>
                </c:pt>
                <c:pt idx="1">
                  <c:v>68.599999999999994</c:v>
                </c:pt>
                <c:pt idx="2">
                  <c:v>65</c:v>
                </c:pt>
                <c:pt idx="3">
                  <c:v>61.5</c:v>
                </c:pt>
                <c:pt idx="4">
                  <c:v>42.5</c:v>
                </c:pt>
              </c:numCache>
            </c:numRef>
          </c:val>
          <c:smooth val="0"/>
          <c:extLst>
            <c:ext xmlns:c16="http://schemas.microsoft.com/office/drawing/2014/chart" uri="{C3380CC4-5D6E-409C-BE32-E72D297353CC}">
              <c16:uniqueId val="{00000005-710E-4192-9B01-61E2110A4592}"/>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R"/>
          </a:p>
        </c:txPr>
        <c:crossAx val="331354896"/>
        <c:crosses val="autoZero"/>
        <c:auto val="0"/>
        <c:lblAlgn val="ctr"/>
        <c:lblOffset val="100"/>
        <c:noMultiLvlLbl val="0"/>
      </c:catAx>
      <c:valAx>
        <c:axId val="331354896"/>
        <c:scaling>
          <c:orientation val="minMax"/>
          <c:max val="100"/>
        </c:scaling>
        <c:delete val="0"/>
        <c:axPos val="l"/>
        <c:majorGridlines>
          <c:spPr>
            <a:ln w="9525" cap="flat" cmpd="sng" algn="ctr">
              <a:solidFill>
                <a:schemeClr val="tx1">
                  <a:lumMod val="15000"/>
                  <a:lumOff val="85000"/>
                  <a:alpha val="32000"/>
                </a:schemeClr>
              </a:solidFill>
              <a:round/>
            </a:ln>
            <a:effectLst/>
          </c:spPr>
        </c:majorGridlines>
        <c:numFmt formatCode="0"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R"/>
          </a:p>
        </c:txPr>
        <c:crossAx val="331351944"/>
        <c:crosses val="autoZero"/>
        <c:crossBetween val="between"/>
        <c:majorUnit val="20"/>
      </c:valAx>
      <c:spPr>
        <a:noFill/>
        <a:ln>
          <a:noFill/>
        </a:ln>
        <a:effectLst/>
      </c:spPr>
    </c:plotArea>
    <c:legend>
      <c:legendPos val="t"/>
      <c:layout>
        <c:manualLayout>
          <c:xMode val="edge"/>
          <c:yMode val="edge"/>
          <c:x val="2.2361270308066859E-2"/>
          <c:y val="0.84893825222793595"/>
          <c:w val="0.95828334808641491"/>
          <c:h val="0.1510617477720640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580154048558346E-2"/>
          <c:y val="6.1862718788996317E-2"/>
          <c:w val="0.934256716472882"/>
          <c:h val="0.70044587833212191"/>
        </c:manualLayout>
      </c:layout>
      <c:lineChart>
        <c:grouping val="standard"/>
        <c:varyColors val="0"/>
        <c:ser>
          <c:idx val="0"/>
          <c:order val="0"/>
          <c:tx>
            <c:strRef>
              <c:f>Sheet1!$B$1</c:f>
              <c:strCache>
                <c:ptCount val="1"/>
                <c:pt idx="0">
                  <c:v>θα πρέπει να επιμείνει στη στρατηγική συνεργασίας με τις ΗΠΑ</c:v>
                </c:pt>
              </c:strCache>
            </c:strRef>
          </c:tx>
          <c:spPr>
            <a:ln w="38100" cap="flat" cmpd="dbl" algn="ctr">
              <a:solidFill>
                <a:schemeClr val="accent2">
                  <a:lumMod val="75000"/>
                </a:schemeClr>
              </a:solidFill>
              <a:miter lim="800000"/>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lumMod val="75000"/>
                      </a:schemeClr>
                    </a:solidFill>
                    <a:latin typeface="+mn-lt"/>
                    <a:ea typeface="+mn-ea"/>
                    <a:cs typeface="+mn-cs"/>
                  </a:defRPr>
                </a:pPr>
                <a:endParaRPr lang="en-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Generation Z  (17-28 ετών)</c:v>
                </c:pt>
                <c:pt idx="1">
                  <c:v>Millennials (29-44 ετών)</c:v>
                </c:pt>
                <c:pt idx="2">
                  <c:v>Generation X  (45-60 ετών)</c:v>
                </c:pt>
                <c:pt idx="3">
                  <c:v>Boomers (61-79 ετών)</c:v>
                </c:pt>
                <c:pt idx="4">
                  <c:v>Silent  (80+ ετών)</c:v>
                </c:pt>
              </c:strCache>
            </c:strRef>
          </c:cat>
          <c:val>
            <c:numRef>
              <c:f>Sheet1!$B$2:$B$6</c:f>
              <c:numCache>
                <c:formatCode>0</c:formatCode>
                <c:ptCount val="5"/>
                <c:pt idx="0">
                  <c:v>40.9</c:v>
                </c:pt>
                <c:pt idx="1">
                  <c:v>42.8</c:v>
                </c:pt>
                <c:pt idx="2">
                  <c:v>31.3</c:v>
                </c:pt>
                <c:pt idx="3">
                  <c:v>27.5</c:v>
                </c:pt>
                <c:pt idx="4">
                  <c:v>26.2</c:v>
                </c:pt>
              </c:numCache>
            </c:numRef>
          </c:val>
          <c:smooth val="0"/>
          <c:extLst>
            <c:ext xmlns:c16="http://schemas.microsoft.com/office/drawing/2014/chart" uri="{C3380CC4-5D6E-409C-BE32-E72D297353CC}">
              <c16:uniqueId val="{00000000-415A-46E8-A6C4-1138FA91A1C9}"/>
            </c:ext>
          </c:extLst>
        </c:ser>
        <c:ser>
          <c:idx val="1"/>
          <c:order val="1"/>
          <c:tx>
            <c:strRef>
              <c:f>Sheet1!$C$1</c:f>
              <c:strCache>
                <c:ptCount val="1"/>
                <c:pt idx="0">
                  <c:v>θα πρέπει να προετοιμάζεται για να παίξει έναν αυτόνομο ρόλο</c:v>
                </c:pt>
              </c:strCache>
            </c:strRef>
          </c:tx>
          <c:spPr>
            <a:ln w="38100" cap="flat" cmpd="dbl" algn="ctr">
              <a:solidFill>
                <a:schemeClr val="accent1">
                  <a:lumMod val="75000"/>
                </a:schemeClr>
              </a:solidFill>
              <a:miter lim="800000"/>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75000"/>
                      </a:schemeClr>
                    </a:solidFill>
                    <a:latin typeface="+mn-lt"/>
                    <a:ea typeface="+mn-ea"/>
                    <a:cs typeface="+mn-cs"/>
                  </a:defRPr>
                </a:pPr>
                <a:endParaRPr lang="en-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Generation Z  (17-28 ετών)</c:v>
                </c:pt>
                <c:pt idx="1">
                  <c:v>Millennials (29-44 ετών)</c:v>
                </c:pt>
                <c:pt idx="2">
                  <c:v>Generation X  (45-60 ετών)</c:v>
                </c:pt>
                <c:pt idx="3">
                  <c:v>Boomers (61-79 ετών)</c:v>
                </c:pt>
                <c:pt idx="4">
                  <c:v>Silent  (80+ ετών)</c:v>
                </c:pt>
              </c:strCache>
            </c:strRef>
          </c:cat>
          <c:val>
            <c:numRef>
              <c:f>Sheet1!$C$2:$C$6</c:f>
              <c:numCache>
                <c:formatCode>0</c:formatCode>
                <c:ptCount val="5"/>
                <c:pt idx="0">
                  <c:v>58.6</c:v>
                </c:pt>
                <c:pt idx="1">
                  <c:v>55</c:v>
                </c:pt>
                <c:pt idx="2">
                  <c:v>64.599999999999994</c:v>
                </c:pt>
                <c:pt idx="3">
                  <c:v>68.599999999999994</c:v>
                </c:pt>
                <c:pt idx="4">
                  <c:v>69.900000000000006</c:v>
                </c:pt>
              </c:numCache>
            </c:numRef>
          </c:val>
          <c:smooth val="0"/>
          <c:extLst>
            <c:ext xmlns:c16="http://schemas.microsoft.com/office/drawing/2014/chart" uri="{C3380CC4-5D6E-409C-BE32-E72D297353CC}">
              <c16:uniqueId val="{00000001-415A-46E8-A6C4-1138FA91A1C9}"/>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R"/>
          </a:p>
        </c:txPr>
        <c:crossAx val="331354896"/>
        <c:crosses val="autoZero"/>
        <c:auto val="0"/>
        <c:lblAlgn val="ctr"/>
        <c:lblOffset val="100"/>
        <c:noMultiLvlLbl val="0"/>
      </c:catAx>
      <c:valAx>
        <c:axId val="331354896"/>
        <c:scaling>
          <c:orientation val="minMax"/>
          <c:max val="100"/>
        </c:scaling>
        <c:delete val="0"/>
        <c:axPos val="l"/>
        <c:majorGridlines>
          <c:spPr>
            <a:ln w="9525" cap="flat" cmpd="sng" algn="ctr">
              <a:solidFill>
                <a:schemeClr val="tx1">
                  <a:lumMod val="15000"/>
                  <a:lumOff val="85000"/>
                  <a:alpha val="32000"/>
                </a:schemeClr>
              </a:solidFill>
              <a:round/>
            </a:ln>
            <a:effectLst/>
          </c:spPr>
        </c:majorGridlines>
        <c:numFmt formatCode="0"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R"/>
          </a:p>
        </c:txPr>
        <c:crossAx val="331351944"/>
        <c:crosses val="autoZero"/>
        <c:crossBetween val="between"/>
        <c:majorUnit val="20"/>
      </c:valAx>
      <c:spPr>
        <a:noFill/>
        <a:ln>
          <a:noFill/>
        </a:ln>
        <a:effectLst/>
      </c:spPr>
    </c:plotArea>
    <c:legend>
      <c:legendPos val="t"/>
      <c:layout>
        <c:manualLayout>
          <c:xMode val="edge"/>
          <c:yMode val="edge"/>
          <c:x val="7.5945101851164334E-2"/>
          <c:y val="2.8798055413468551E-2"/>
          <c:w val="0.90712284126388543"/>
          <c:h val="0.1510617477720640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03461198366251"/>
          <c:y val="0.2347159872924417"/>
          <c:w val="0.41270509635493424"/>
          <c:h val="0.71787328452540444"/>
        </c:manualLayout>
      </c:layout>
      <c:pieChart>
        <c:varyColors val="1"/>
        <c:ser>
          <c:idx val="0"/>
          <c:order val="0"/>
          <c:tx>
            <c:strRef>
              <c:f>Sheet1!$B$1</c:f>
              <c:strCache>
                <c:ptCount val="1"/>
                <c:pt idx="0">
                  <c:v>Series 1</c:v>
                </c:pt>
              </c:strCache>
            </c:strRef>
          </c:tx>
          <c:dPt>
            <c:idx val="0"/>
            <c:bubble3D val="0"/>
            <c:spPr>
              <a:solidFill>
                <a:schemeClr val="accent2">
                  <a:lumMod val="75000"/>
                  <a:alpha val="70000"/>
                </a:schemeClr>
              </a:solidFill>
              <a:ln>
                <a:noFill/>
              </a:ln>
              <a:effectLst/>
            </c:spPr>
            <c:extLst>
              <c:ext xmlns:c16="http://schemas.microsoft.com/office/drawing/2014/chart" uri="{C3380CC4-5D6E-409C-BE32-E72D297353CC}">
                <c16:uniqueId val="{00000004-EE79-4FA8-8ADE-2B743D62186D}"/>
              </c:ext>
            </c:extLst>
          </c:dPt>
          <c:dPt>
            <c:idx val="1"/>
            <c:bubble3D val="0"/>
            <c:spPr>
              <a:solidFill>
                <a:schemeClr val="accent1">
                  <a:lumMod val="75000"/>
                  <a:alpha val="70000"/>
                </a:schemeClr>
              </a:solidFill>
              <a:ln>
                <a:noFill/>
              </a:ln>
              <a:effectLst/>
            </c:spPr>
            <c:extLst>
              <c:ext xmlns:c16="http://schemas.microsoft.com/office/drawing/2014/chart" uri="{C3380CC4-5D6E-409C-BE32-E72D297353CC}">
                <c16:uniqueId val="{00000005-EE79-4FA8-8ADE-2B743D62186D}"/>
              </c:ext>
            </c:extLst>
          </c:dPt>
          <c:dPt>
            <c:idx val="2"/>
            <c:bubble3D val="0"/>
            <c:spPr>
              <a:solidFill>
                <a:schemeClr val="tx1">
                  <a:lumMod val="50000"/>
                  <a:lumOff val="50000"/>
                  <a:alpha val="50000"/>
                </a:schemeClr>
              </a:solidFill>
              <a:ln>
                <a:noFill/>
              </a:ln>
              <a:effectLst/>
            </c:spPr>
            <c:extLst>
              <c:ext xmlns:c16="http://schemas.microsoft.com/office/drawing/2014/chart" uri="{C3380CC4-5D6E-409C-BE32-E72D297353CC}">
                <c16:uniqueId val="{00000001-915A-413E-8B10-3CBC9118499E}"/>
              </c:ext>
            </c:extLst>
          </c:dPt>
          <c:dLbls>
            <c:dLbl>
              <c:idx val="2"/>
              <c:layout>
                <c:manualLayout>
                  <c:x val="-3.1500800033685626E-2"/>
                  <c:y val="-7.1951513523906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5A-413E-8B10-3CBC9118499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GR"/>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Θα συνεχίσουν να είναι συμμαχικές δυνάμεις</c:v>
                </c:pt>
                <c:pt idx="1">
                  <c:v>Θα ακολουθήσουν ξεχωριστούς δρόμους</c:v>
                </c:pt>
                <c:pt idx="2">
                  <c:v>ΔΓ/ΔΑ (αυθ.)</c:v>
                </c:pt>
              </c:strCache>
            </c:strRef>
          </c:cat>
          <c:val>
            <c:numRef>
              <c:f>Sheet1!$B$2:$B$4</c:f>
              <c:numCache>
                <c:formatCode>0</c:formatCode>
                <c:ptCount val="3"/>
                <c:pt idx="0">
                  <c:v>58.6</c:v>
                </c:pt>
                <c:pt idx="1">
                  <c:v>36.9</c:v>
                </c:pt>
                <c:pt idx="2">
                  <c:v>4.4000000000000004</c:v>
                </c:pt>
              </c:numCache>
            </c:numRef>
          </c:val>
          <c:extLst>
            <c:ext xmlns:c16="http://schemas.microsoft.com/office/drawing/2014/chart" uri="{C3380CC4-5D6E-409C-BE32-E72D297353CC}">
              <c16:uniqueId val="{00000000-EE79-4FA8-8ADE-2B743D62186D}"/>
            </c:ext>
          </c:extLst>
        </c:ser>
        <c:dLbls>
          <c:showLegendKey val="0"/>
          <c:showVal val="0"/>
          <c:showCatName val="0"/>
          <c:showSerName val="0"/>
          <c:showPercent val="0"/>
          <c:showBubbleSize val="0"/>
          <c:showLeaderLines val="1"/>
        </c:dLbls>
        <c:firstSliceAng val="150"/>
      </c:pieChart>
      <c:spPr>
        <a:pattFill>
          <a:fgClr>
            <a:srgbClr val="000000">
              <a:alpha val="0"/>
            </a:srgbClr>
          </a:fgClr>
          <a:bgClr>
            <a:srgbClr val="FFFFFF"/>
          </a:bgClr>
        </a:pattFill>
        <a:ln w="25400">
          <a:noFill/>
        </a:ln>
        <a:effectLst/>
      </c:spPr>
    </c:plotArea>
    <c:legend>
      <c:legendPos val="t"/>
      <c:layout>
        <c:manualLayout>
          <c:xMode val="edge"/>
          <c:yMode val="edge"/>
          <c:x val="7.4021537748957852E-2"/>
          <c:y val="7.9581236515004011E-2"/>
          <c:w val="0.89874836835235172"/>
          <c:h val="0.15852678993771344"/>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dk1">
                  <a:lumMod val="65000"/>
                  <a:lumOff val="35000"/>
                </a:schemeClr>
              </a:solidFill>
              <a:latin typeface="+mn-lt"/>
              <a:ea typeface="+mn-ea"/>
              <a:cs typeface="+mn-cs"/>
            </a:defRPr>
          </a:pPr>
          <a:endParaRPr lang="en-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l-GR" sz="1200" dirty="0"/>
              <a:t>Συνολικές αναφορές</a:t>
            </a:r>
          </a:p>
        </c:rich>
      </c:tx>
      <c:layout>
        <c:manualLayout>
          <c:xMode val="edge"/>
          <c:yMode val="edge"/>
          <c:x val="0.36980999239815565"/>
          <c:y val="2.904005469591404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GR"/>
        </a:p>
      </c:txPr>
    </c:title>
    <c:autoTitleDeleted val="0"/>
    <c:plotArea>
      <c:layout/>
      <c:barChart>
        <c:barDir val="bar"/>
        <c:grouping val="clustered"/>
        <c:varyColors val="0"/>
        <c:ser>
          <c:idx val="0"/>
          <c:order val="0"/>
          <c:tx>
            <c:strRef>
              <c:f>Sheet1!$B$1</c:f>
              <c:strCache>
                <c:ptCount val="1"/>
                <c:pt idx="0">
                  <c:v>Συνολικές αναφορές</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Οικονομία / ακρίβεια</c:v>
                </c:pt>
                <c:pt idx="1">
                  <c:v>Δικαιοσύνη και Κράτος Δικαίου</c:v>
                </c:pt>
                <c:pt idx="2">
                  <c:v>Εκπαίδευση και υγεία</c:v>
                </c:pt>
                <c:pt idx="3">
                  <c:v>Πόλεμοι και συγκρούσεις (Ουκρανία, Γάζα)</c:v>
                </c:pt>
                <c:pt idx="4">
                  <c:v>Μεταναστευτικό / προσφυγικό</c:v>
                </c:pt>
                <c:pt idx="5">
                  <c:v>Κλιματική Αλλαγή</c:v>
                </c:pt>
                <c:pt idx="6">
                  <c:v>Ανισότητες και διακρίσεις</c:v>
                </c:pt>
                <c:pt idx="7">
                  <c:v>Κανένα από αυτά (αυθ.)</c:v>
                </c:pt>
              </c:strCache>
            </c:strRef>
          </c:cat>
          <c:val>
            <c:numRef>
              <c:f>Sheet1!$B$2:$B$9</c:f>
              <c:numCache>
                <c:formatCode>0</c:formatCode>
                <c:ptCount val="8"/>
                <c:pt idx="0">
                  <c:v>63.3</c:v>
                </c:pt>
                <c:pt idx="1">
                  <c:v>46</c:v>
                </c:pt>
                <c:pt idx="2">
                  <c:v>33.6</c:v>
                </c:pt>
                <c:pt idx="3">
                  <c:v>18.5</c:v>
                </c:pt>
                <c:pt idx="4">
                  <c:v>13.4</c:v>
                </c:pt>
                <c:pt idx="5">
                  <c:v>9.6999999999999993</c:v>
                </c:pt>
                <c:pt idx="6">
                  <c:v>8.1</c:v>
                </c:pt>
                <c:pt idx="7">
                  <c:v>0.5</c:v>
                </c:pt>
              </c:numCache>
            </c:numRef>
          </c:val>
          <c:extLst>
            <c:ext xmlns:c16="http://schemas.microsoft.com/office/drawing/2014/chart" uri="{C3380CC4-5D6E-409C-BE32-E72D297353CC}">
              <c16:uniqueId val="{00000000-454B-4918-8655-3480586EDACD}"/>
            </c:ext>
          </c:extLst>
        </c:ser>
        <c:dLbls>
          <c:showLegendKey val="0"/>
          <c:showVal val="0"/>
          <c:showCatName val="0"/>
          <c:showSerName val="0"/>
          <c:showPercent val="0"/>
          <c:showBubbleSize val="0"/>
        </c:dLbls>
        <c:gapWidth val="80"/>
        <c:axId val="681304584"/>
        <c:axId val="681306744"/>
      </c:barChart>
      <c:catAx>
        <c:axId val="6813045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R"/>
          </a:p>
        </c:txPr>
        <c:crossAx val="681306744"/>
        <c:crosses val="autoZero"/>
        <c:auto val="1"/>
        <c:lblAlgn val="ctr"/>
        <c:lblOffset val="100"/>
        <c:noMultiLvlLbl val="0"/>
      </c:catAx>
      <c:valAx>
        <c:axId val="681306744"/>
        <c:scaling>
          <c:orientation val="minMax"/>
          <c:max val="80"/>
        </c:scaling>
        <c:delete val="1"/>
        <c:axPos val="t"/>
        <c:numFmt formatCode="0" sourceLinked="1"/>
        <c:majorTickMark val="out"/>
        <c:minorTickMark val="none"/>
        <c:tickLblPos val="nextTo"/>
        <c:crossAx val="681304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Πριν την 28η Φεβρουαρίου</c:v>
                </c:pt>
              </c:strCache>
            </c:strRef>
          </c:tx>
          <c:spPr>
            <a:solidFill>
              <a:schemeClr val="bg1">
                <a:lumMod val="85000"/>
              </a:schemeClr>
            </a:solidFill>
            <a:ln>
              <a:noFill/>
            </a:ln>
            <a:effectLst/>
          </c:spPr>
          <c:invertIfNegative val="0"/>
          <c:dLbls>
            <c:dLbl>
              <c:idx val="1"/>
              <c:layout>
                <c:manualLayout>
                  <c:x val="-2.755905938977305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C0E-4672-9DC0-AD0271118ACB}"/>
                </c:ext>
              </c:extLst>
            </c:dLbl>
            <c:dLbl>
              <c:idx val="2"/>
              <c:layout>
                <c:manualLayout>
                  <c:x val="-3.3464572116153057E-2"/>
                  <c:y val="-8.95083209260956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C0E-4672-9DC0-AD0271118AC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Poppins Light" pitchFamily="2" charset="77"/>
                  </a:defRPr>
                </a:pPr>
                <a:endParaRPr lang="en-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Θα συνεχίσουν να είναι συμμαχικές δυνάμεις</c:v>
                </c:pt>
                <c:pt idx="1">
                  <c:v>Θα ακολουθήσουν ξεχωριστούς δρόμους</c:v>
                </c:pt>
                <c:pt idx="2">
                  <c:v>ΔΓ/ΔΑ (αυθ.)</c:v>
                </c:pt>
              </c:strCache>
            </c:strRef>
          </c:cat>
          <c:val>
            <c:numRef>
              <c:f>Sheet1!$B$2:$B$4</c:f>
              <c:numCache>
                <c:formatCode>0</c:formatCode>
                <c:ptCount val="3"/>
                <c:pt idx="0">
                  <c:v>62.5</c:v>
                </c:pt>
                <c:pt idx="1">
                  <c:v>33.5</c:v>
                </c:pt>
                <c:pt idx="2">
                  <c:v>4</c:v>
                </c:pt>
              </c:numCache>
            </c:numRef>
          </c:val>
          <c:extLst>
            <c:ext xmlns:c16="http://schemas.microsoft.com/office/drawing/2014/chart" uri="{C3380CC4-5D6E-409C-BE32-E72D297353CC}">
              <c16:uniqueId val="{00000000-DC0E-4672-9DC0-AD0271118ACB}"/>
            </c:ext>
          </c:extLst>
        </c:ser>
        <c:ser>
          <c:idx val="1"/>
          <c:order val="1"/>
          <c:tx>
            <c:strRef>
              <c:f>Sheet1!$C$1</c:f>
              <c:strCache>
                <c:ptCount val="1"/>
                <c:pt idx="0">
                  <c:v>Μετά την 28η Φεβρουαρίου</c:v>
                </c:pt>
              </c:strCache>
            </c:strRef>
          </c:tx>
          <c:spPr>
            <a:solidFill>
              <a:schemeClr val="accent2">
                <a:lumMod val="75000"/>
              </a:schemeClr>
            </a:solidFill>
            <a:ln>
              <a:noFill/>
            </a:ln>
            <a:effectLst/>
          </c:spPr>
          <c:invertIfNegative val="0"/>
          <c:dPt>
            <c:idx val="0"/>
            <c:invertIfNegative val="0"/>
            <c:bubble3D val="0"/>
            <c:extLst>
              <c:ext xmlns:c16="http://schemas.microsoft.com/office/drawing/2014/chart" uri="{C3380CC4-5D6E-409C-BE32-E72D297353CC}">
                <c16:uniqueId val="{00000001-DC0E-4672-9DC0-AD0271118ACB}"/>
              </c:ext>
            </c:extLst>
          </c:dPt>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3-DC0E-4672-9DC0-AD0271118ACB}"/>
              </c:ext>
            </c:extLst>
          </c:dPt>
          <c:dLbls>
            <c:dLbl>
              <c:idx val="2"/>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Poppins Light" pitchFamily="2" charset="77"/>
                    </a:defRPr>
                  </a:pPr>
                  <a:endParaRPr lang="en-GR"/>
                </a:p>
              </c:txPr>
              <c:dLblPos val="inEnd"/>
              <c:showLegendKey val="0"/>
              <c:showVal val="1"/>
              <c:showCatName val="0"/>
              <c:showSerName val="0"/>
              <c:showPercent val="0"/>
              <c:showBubbleSize val="0"/>
              <c:extLst>
                <c:ext xmlns:c16="http://schemas.microsoft.com/office/drawing/2014/chart" uri="{C3380CC4-5D6E-409C-BE32-E72D297353CC}">
                  <c16:uniqueId val="{00000008-DC0E-4672-9DC0-AD0271118ACB}"/>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Poppins Light" pitchFamily="2" charset="77"/>
                  </a:defRPr>
                </a:pPr>
                <a:endParaRPr lang="en-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Θα συνεχίσουν να είναι συμμαχικές δυνάμεις</c:v>
                </c:pt>
                <c:pt idx="1">
                  <c:v>Θα ακολουθήσουν ξεχωριστούς δρόμους</c:v>
                </c:pt>
                <c:pt idx="2">
                  <c:v>ΔΓ/ΔΑ (αυθ.)</c:v>
                </c:pt>
              </c:strCache>
            </c:strRef>
          </c:cat>
          <c:val>
            <c:numRef>
              <c:f>Sheet1!$C$2:$C$4</c:f>
              <c:numCache>
                <c:formatCode>0</c:formatCode>
                <c:ptCount val="3"/>
                <c:pt idx="0">
                  <c:v>55.4</c:v>
                </c:pt>
                <c:pt idx="1">
                  <c:v>39.6</c:v>
                </c:pt>
                <c:pt idx="2">
                  <c:v>5</c:v>
                </c:pt>
              </c:numCache>
            </c:numRef>
          </c:val>
          <c:extLst>
            <c:ext xmlns:c16="http://schemas.microsoft.com/office/drawing/2014/chart" uri="{C3380CC4-5D6E-409C-BE32-E72D297353CC}">
              <c16:uniqueId val="{00000005-DC0E-4672-9DC0-AD0271118ACB}"/>
            </c:ext>
          </c:extLst>
        </c:ser>
        <c:dLbls>
          <c:dLblPos val="inEnd"/>
          <c:showLegendKey val="0"/>
          <c:showVal val="1"/>
          <c:showCatName val="0"/>
          <c:showSerName val="0"/>
          <c:showPercent val="0"/>
          <c:showBubbleSize val="0"/>
        </c:dLbls>
        <c:gapWidth val="100"/>
        <c:overlap val="46"/>
        <c:axId val="637464016"/>
        <c:axId val="323156224"/>
      </c:barChart>
      <c:catAx>
        <c:axId val="6374640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Poppins Light" pitchFamily="2" charset="77"/>
              </a:defRPr>
            </a:pPr>
            <a:endParaRPr lang="en-GR"/>
          </a:p>
        </c:txPr>
        <c:crossAx val="323156224"/>
        <c:crosses val="autoZero"/>
        <c:auto val="1"/>
        <c:lblAlgn val="ctr"/>
        <c:lblOffset val="100"/>
        <c:noMultiLvlLbl val="0"/>
      </c:catAx>
      <c:valAx>
        <c:axId val="323156224"/>
        <c:scaling>
          <c:orientation val="minMax"/>
          <c:max val="100"/>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Poppins Light" pitchFamily="2" charset="77"/>
              </a:defRPr>
            </a:pPr>
            <a:endParaRPr lang="en-GR"/>
          </a:p>
        </c:txPr>
        <c:crossAx val="637464016"/>
        <c:crosses val="autoZero"/>
        <c:crossBetween val="between"/>
        <c:majorUnit val="20"/>
      </c:valAx>
      <c:spPr>
        <a:noFill/>
        <a:ln>
          <a:noFill/>
        </a:ln>
        <a:effectLst/>
      </c:spPr>
    </c:plotArea>
    <c:legend>
      <c:legendPos val="t"/>
      <c:layout>
        <c:manualLayout>
          <c:xMode val="edge"/>
          <c:yMode val="edge"/>
          <c:x val="9.1534569943186608E-2"/>
          <c:y val="9.3203907036840408E-2"/>
          <c:w val="0.82604855013462553"/>
          <c:h val="0.1295506083218070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Poppins Light" pitchFamily="2" charset="77"/>
            </a:defRPr>
          </a:pPr>
          <a:endParaRPr lang="en-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i="0">
          <a:solidFill>
            <a:schemeClr val="tx1"/>
          </a:solidFill>
          <a:latin typeface="Poppins Light" pitchFamily="2" charset="77"/>
          <a:cs typeface="Poppins Light" pitchFamily="2" charset="77"/>
        </a:defRPr>
      </a:pPr>
      <a:endParaRPr lang="en-G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580154048558346E-2"/>
          <c:y val="6.1862718788996317E-2"/>
          <c:w val="0.934256716472882"/>
          <c:h val="0.70044587833212191"/>
        </c:manualLayout>
      </c:layout>
      <c:lineChart>
        <c:grouping val="standard"/>
        <c:varyColors val="0"/>
        <c:ser>
          <c:idx val="0"/>
          <c:order val="0"/>
          <c:tx>
            <c:strRef>
              <c:f>Sheet1!$B$1</c:f>
              <c:strCache>
                <c:ptCount val="1"/>
                <c:pt idx="0">
                  <c:v>Θα συνεχίσουν να είναι συμμαχικές δυνάμεις</c:v>
                </c:pt>
              </c:strCache>
            </c:strRef>
          </c:tx>
          <c:spPr>
            <a:ln w="38100" cap="flat" cmpd="dbl" algn="ctr">
              <a:solidFill>
                <a:schemeClr val="accent2">
                  <a:lumMod val="75000"/>
                </a:schemeClr>
              </a:solidFill>
              <a:miter lim="800000"/>
            </a:ln>
            <a:effectLst/>
          </c:spPr>
          <c:marker>
            <c:symbol val="none"/>
          </c:marker>
          <c:dLbls>
            <c:dLbl>
              <c:idx val="0"/>
              <c:layout>
                <c:manualLayout>
                  <c:x val="-4.42219462089046E-2"/>
                  <c:y val="6.55080729424368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D2-4996-88D1-ACB8EAAEEDF5}"/>
                </c:ext>
              </c:extLst>
            </c:dLbl>
            <c:dLbl>
              <c:idx val="2"/>
              <c:layout>
                <c:manualLayout>
                  <c:x val="-2.9933756803765782E-2"/>
                  <c:y val="-1.11956819177518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6D2-4996-88D1-ACB8EAAEEDF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lumMod val="75000"/>
                      </a:schemeClr>
                    </a:solidFill>
                    <a:latin typeface="+mn-lt"/>
                    <a:ea typeface="+mn-ea"/>
                    <a:cs typeface="+mn-cs"/>
                  </a:defRPr>
                </a:pPr>
                <a:endParaRPr lang="en-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Υψηλή δημοκρατικότητα</c:v>
                </c:pt>
                <c:pt idx="1">
                  <c:v>Μέτρια δημοκρατικότητα</c:v>
                </c:pt>
                <c:pt idx="2">
                  <c:v>Χαμηλή δημοκρατικότητα</c:v>
                </c:pt>
              </c:strCache>
            </c:strRef>
          </c:cat>
          <c:val>
            <c:numRef>
              <c:f>Sheet1!$B$2:$B$4</c:f>
              <c:numCache>
                <c:formatCode>0</c:formatCode>
                <c:ptCount val="3"/>
                <c:pt idx="0">
                  <c:v>71.3</c:v>
                </c:pt>
                <c:pt idx="1">
                  <c:v>60.4</c:v>
                </c:pt>
                <c:pt idx="2">
                  <c:v>53.1</c:v>
                </c:pt>
              </c:numCache>
            </c:numRef>
          </c:val>
          <c:smooth val="0"/>
          <c:extLst>
            <c:ext xmlns:c16="http://schemas.microsoft.com/office/drawing/2014/chart" uri="{C3380CC4-5D6E-409C-BE32-E72D297353CC}">
              <c16:uniqueId val="{00000001-16D2-4996-88D1-ACB8EAAEEDF5}"/>
            </c:ext>
          </c:extLst>
        </c:ser>
        <c:ser>
          <c:idx val="1"/>
          <c:order val="1"/>
          <c:tx>
            <c:strRef>
              <c:f>Sheet1!$C$1</c:f>
              <c:strCache>
                <c:ptCount val="1"/>
                <c:pt idx="0">
                  <c:v>Θα ακολουθήσουν ξεχωριστούς δρόμους</c:v>
                </c:pt>
              </c:strCache>
            </c:strRef>
          </c:tx>
          <c:spPr>
            <a:ln w="38100" cap="flat" cmpd="dbl" algn="ctr">
              <a:solidFill>
                <a:schemeClr val="accent1">
                  <a:lumMod val="75000"/>
                </a:schemeClr>
              </a:solidFill>
              <a:miter lim="800000"/>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75000"/>
                      </a:schemeClr>
                    </a:solidFill>
                    <a:latin typeface="+mn-lt"/>
                    <a:ea typeface="+mn-ea"/>
                    <a:cs typeface="+mn-cs"/>
                  </a:defRPr>
                </a:pPr>
                <a:endParaRPr lang="en-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Υψηλή δημοκρατικότητα</c:v>
                </c:pt>
                <c:pt idx="1">
                  <c:v>Μέτρια δημοκρατικότητα</c:v>
                </c:pt>
                <c:pt idx="2">
                  <c:v>Χαμηλή δημοκρατικότητα</c:v>
                </c:pt>
              </c:strCache>
            </c:strRef>
          </c:cat>
          <c:val>
            <c:numRef>
              <c:f>Sheet1!$C$2:$C$4</c:f>
              <c:numCache>
                <c:formatCode>0</c:formatCode>
                <c:ptCount val="3"/>
                <c:pt idx="0">
                  <c:v>24.6</c:v>
                </c:pt>
                <c:pt idx="1">
                  <c:v>35.200000000000003</c:v>
                </c:pt>
                <c:pt idx="2">
                  <c:v>42.4</c:v>
                </c:pt>
              </c:numCache>
            </c:numRef>
          </c:val>
          <c:smooth val="0"/>
          <c:extLst>
            <c:ext xmlns:c16="http://schemas.microsoft.com/office/drawing/2014/chart" uri="{C3380CC4-5D6E-409C-BE32-E72D297353CC}">
              <c16:uniqueId val="{00000003-16D2-4996-88D1-ACB8EAAEEDF5}"/>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R"/>
          </a:p>
        </c:txPr>
        <c:crossAx val="331354896"/>
        <c:crosses val="autoZero"/>
        <c:auto val="0"/>
        <c:lblAlgn val="ctr"/>
        <c:lblOffset val="100"/>
        <c:noMultiLvlLbl val="0"/>
      </c:catAx>
      <c:valAx>
        <c:axId val="331354896"/>
        <c:scaling>
          <c:orientation val="minMax"/>
          <c:max val="100"/>
        </c:scaling>
        <c:delete val="0"/>
        <c:axPos val="l"/>
        <c:majorGridlines>
          <c:spPr>
            <a:ln w="9525" cap="flat" cmpd="sng" algn="ctr">
              <a:solidFill>
                <a:schemeClr val="tx1">
                  <a:lumMod val="15000"/>
                  <a:lumOff val="85000"/>
                  <a:alpha val="32000"/>
                </a:schemeClr>
              </a:solidFill>
              <a:round/>
            </a:ln>
            <a:effectLst/>
          </c:spPr>
        </c:majorGridlines>
        <c:numFmt formatCode="0"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R"/>
          </a:p>
        </c:txPr>
        <c:crossAx val="331351944"/>
        <c:crosses val="autoZero"/>
        <c:crossBetween val="between"/>
        <c:majorUnit val="20"/>
      </c:valAx>
      <c:spPr>
        <a:noFill/>
        <a:ln>
          <a:noFill/>
        </a:ln>
        <a:effectLst/>
      </c:spPr>
    </c:plotArea>
    <c:legend>
      <c:legendPos val="t"/>
      <c:layout>
        <c:manualLayout>
          <c:xMode val="edge"/>
          <c:yMode val="edge"/>
          <c:x val="7.1182372049451395E-2"/>
          <c:y val="4.6498921919665939E-2"/>
          <c:w val="0.90712284126388543"/>
          <c:h val="0.1510617477720640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R"/>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03461198366251"/>
          <c:y val="0.2347159872924417"/>
          <c:w val="0.41270509635493424"/>
          <c:h val="0.71787328452540444"/>
        </c:manualLayout>
      </c:layout>
      <c:pieChart>
        <c:varyColors val="1"/>
        <c:ser>
          <c:idx val="0"/>
          <c:order val="0"/>
          <c:tx>
            <c:strRef>
              <c:f>Sheet1!$B$1</c:f>
              <c:strCache>
                <c:ptCount val="1"/>
                <c:pt idx="0">
                  <c:v>Series 1</c:v>
                </c:pt>
              </c:strCache>
            </c:strRef>
          </c:tx>
          <c:dPt>
            <c:idx val="0"/>
            <c:bubble3D val="0"/>
            <c:spPr>
              <a:solidFill>
                <a:schemeClr val="accent2">
                  <a:lumMod val="75000"/>
                  <a:alpha val="70000"/>
                </a:schemeClr>
              </a:solidFill>
              <a:ln>
                <a:noFill/>
              </a:ln>
              <a:effectLst/>
            </c:spPr>
            <c:extLst>
              <c:ext xmlns:c16="http://schemas.microsoft.com/office/drawing/2014/chart" uri="{C3380CC4-5D6E-409C-BE32-E72D297353CC}">
                <c16:uniqueId val="{00000004-EE79-4FA8-8ADE-2B743D62186D}"/>
              </c:ext>
            </c:extLst>
          </c:dPt>
          <c:dPt>
            <c:idx val="1"/>
            <c:bubble3D val="0"/>
            <c:spPr>
              <a:solidFill>
                <a:schemeClr val="accent1">
                  <a:lumMod val="75000"/>
                  <a:alpha val="70000"/>
                </a:schemeClr>
              </a:solidFill>
              <a:ln>
                <a:noFill/>
              </a:ln>
              <a:effectLst/>
            </c:spPr>
            <c:extLst>
              <c:ext xmlns:c16="http://schemas.microsoft.com/office/drawing/2014/chart" uri="{C3380CC4-5D6E-409C-BE32-E72D297353CC}">
                <c16:uniqueId val="{00000005-EE79-4FA8-8ADE-2B743D62186D}"/>
              </c:ext>
            </c:extLst>
          </c:dPt>
          <c:dPt>
            <c:idx val="2"/>
            <c:bubble3D val="0"/>
            <c:spPr>
              <a:solidFill>
                <a:srgbClr val="FFC000">
                  <a:alpha val="50000"/>
                </a:srgbClr>
              </a:solidFill>
              <a:ln>
                <a:noFill/>
              </a:ln>
              <a:effectLst/>
            </c:spPr>
            <c:extLst>
              <c:ext xmlns:c16="http://schemas.microsoft.com/office/drawing/2014/chart" uri="{C3380CC4-5D6E-409C-BE32-E72D297353CC}">
                <c16:uniqueId val="{00000001-915A-413E-8B10-3CBC9118499E}"/>
              </c:ext>
            </c:extLst>
          </c:dPt>
          <c:dPt>
            <c:idx val="3"/>
            <c:bubble3D val="0"/>
            <c:spPr>
              <a:solidFill>
                <a:schemeClr val="bg1">
                  <a:lumMod val="65000"/>
                </a:schemeClr>
              </a:solidFill>
              <a:ln>
                <a:noFill/>
              </a:ln>
              <a:effectLst/>
            </c:spPr>
            <c:extLst>
              <c:ext xmlns:c16="http://schemas.microsoft.com/office/drawing/2014/chart" uri="{C3380CC4-5D6E-409C-BE32-E72D297353CC}">
                <c16:uniqueId val="{00000000-9FEE-478A-8A6D-36EC4B7C5D60}"/>
              </c:ext>
            </c:extLst>
          </c:dPt>
          <c:dLbls>
            <c:dLbl>
              <c:idx val="2"/>
              <c:layout>
                <c:manualLayout>
                  <c:x val="-0.13176817971283009"/>
                  <c:y val="-7.1951513523906094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G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5A-413E-8B10-3CBC9118499E}"/>
                </c:ext>
              </c:extLst>
            </c:dLbl>
            <c:dLbl>
              <c:idx val="3"/>
              <c:layout>
                <c:manualLayout>
                  <c:x val="-4.2039840273976448E-2"/>
                  <c:y val="-8.7094382001898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EE-478A-8A6D-36EC4B7C5D6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GR"/>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Με την ΕΕ</c:v>
                </c:pt>
                <c:pt idx="1">
                  <c:v>Με τις ΗΠΑ</c:v>
                </c:pt>
                <c:pt idx="2">
                  <c:v>Με κανέναν από τους δύο (αυθ.)</c:v>
                </c:pt>
                <c:pt idx="3">
                  <c:v>ΔΓ/ΔΑ (αυθ.)</c:v>
                </c:pt>
              </c:strCache>
            </c:strRef>
          </c:cat>
          <c:val>
            <c:numRef>
              <c:f>Sheet1!$B$2:$B$5</c:f>
              <c:numCache>
                <c:formatCode>0</c:formatCode>
                <c:ptCount val="4"/>
                <c:pt idx="0">
                  <c:v>65.400000000000006</c:v>
                </c:pt>
                <c:pt idx="1">
                  <c:v>13.9</c:v>
                </c:pt>
                <c:pt idx="2">
                  <c:v>19.2</c:v>
                </c:pt>
                <c:pt idx="3">
                  <c:v>1.5</c:v>
                </c:pt>
              </c:numCache>
            </c:numRef>
          </c:val>
          <c:extLst>
            <c:ext xmlns:c16="http://schemas.microsoft.com/office/drawing/2014/chart" uri="{C3380CC4-5D6E-409C-BE32-E72D297353CC}">
              <c16:uniqueId val="{00000000-EE79-4FA8-8ADE-2B743D62186D}"/>
            </c:ext>
          </c:extLst>
        </c:ser>
        <c:dLbls>
          <c:showLegendKey val="0"/>
          <c:showVal val="0"/>
          <c:showCatName val="0"/>
          <c:showSerName val="0"/>
          <c:showPercent val="0"/>
          <c:showBubbleSize val="0"/>
          <c:showLeaderLines val="1"/>
        </c:dLbls>
        <c:firstSliceAng val="150"/>
      </c:pieChart>
      <c:spPr>
        <a:pattFill>
          <a:fgClr>
            <a:srgbClr val="000000">
              <a:alpha val="0"/>
            </a:srgbClr>
          </a:fgClr>
          <a:bgClr>
            <a:srgbClr val="FFFFFF"/>
          </a:bgClr>
        </a:pattFill>
        <a:ln w="25400">
          <a:noFill/>
        </a:ln>
        <a:effectLst/>
      </c:spPr>
    </c:plotArea>
    <c:legend>
      <c:legendPos val="t"/>
      <c:layout>
        <c:manualLayout>
          <c:xMode val="edge"/>
          <c:yMode val="edge"/>
          <c:x val="7.4021537748957852E-2"/>
          <c:y val="7.9581236515004011E-2"/>
          <c:w val="0.89874836835235172"/>
          <c:h val="0.15852678993771344"/>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dk1">
                  <a:lumMod val="65000"/>
                  <a:lumOff val="35000"/>
                </a:schemeClr>
              </a:solidFill>
              <a:latin typeface="+mn-lt"/>
              <a:ea typeface="+mn-ea"/>
              <a:cs typeface="+mn-cs"/>
            </a:defRPr>
          </a:pPr>
          <a:endParaRPr lang="en-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GR"/>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580154048558346E-2"/>
          <c:y val="6.1862718788996317E-2"/>
          <c:w val="0.95763296242161344"/>
          <c:h val="0.65014083905285358"/>
        </c:manualLayout>
      </c:layout>
      <c:lineChart>
        <c:grouping val="standard"/>
        <c:varyColors val="0"/>
        <c:ser>
          <c:idx val="0"/>
          <c:order val="0"/>
          <c:tx>
            <c:strRef>
              <c:f>Sheet1!$B$1</c:f>
              <c:strCache>
                <c:ptCount val="1"/>
                <c:pt idx="0">
                  <c:v>Με την ΕΕ</c:v>
                </c:pt>
              </c:strCache>
            </c:strRef>
          </c:tx>
          <c:spPr>
            <a:ln w="38100" cap="flat" cmpd="dbl" algn="ctr">
              <a:solidFill>
                <a:schemeClr val="accent2">
                  <a:lumMod val="75000"/>
                </a:schemeClr>
              </a:solidFill>
              <a:miter lim="800000"/>
            </a:ln>
            <a:effectLst/>
          </c:spPr>
          <c:marker>
            <c:symbol val="none"/>
          </c:marker>
          <c:dPt>
            <c:idx val="2"/>
            <c:marker>
              <c:symbol val="none"/>
            </c:marker>
            <c:bubble3D val="0"/>
            <c:extLst>
              <c:ext xmlns:c16="http://schemas.microsoft.com/office/drawing/2014/chart" uri="{C3380CC4-5D6E-409C-BE32-E72D297353CC}">
                <c16:uniqueId val="{00000000-1EF6-4822-95F5-D0207B2A8C7A}"/>
              </c:ext>
            </c:extLst>
          </c:dPt>
          <c:dPt>
            <c:idx val="3"/>
            <c:marker>
              <c:symbol val="none"/>
            </c:marker>
            <c:bubble3D val="0"/>
            <c:extLst>
              <c:ext xmlns:c16="http://schemas.microsoft.com/office/drawing/2014/chart" uri="{C3380CC4-5D6E-409C-BE32-E72D297353CC}">
                <c16:uniqueId val="{00000001-1EF6-4822-95F5-D0207B2A8C7A}"/>
              </c:ext>
            </c:extLst>
          </c:dPt>
          <c:dPt>
            <c:idx val="4"/>
            <c:marker>
              <c:symbol val="none"/>
            </c:marker>
            <c:bubble3D val="0"/>
            <c:extLst>
              <c:ext xmlns:c16="http://schemas.microsoft.com/office/drawing/2014/chart" uri="{C3380CC4-5D6E-409C-BE32-E72D297353CC}">
                <c16:uniqueId val="{00000002-1EF6-4822-95F5-D0207B2A8C7A}"/>
              </c:ext>
            </c:extLst>
          </c:dPt>
          <c:dLbls>
            <c:dLbl>
              <c:idx val="4"/>
              <c:layout>
                <c:manualLayout>
                  <c:x val="-1.833430688867161E-2"/>
                  <c:y val="1.24388179442828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EF6-4822-95F5-D0207B2A8C7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lumMod val="75000"/>
                      </a:schemeClr>
                    </a:solidFill>
                    <a:latin typeface="+mn-lt"/>
                    <a:ea typeface="+mn-ea"/>
                    <a:cs typeface="+mn-cs"/>
                  </a:defRPr>
                </a:pPr>
                <a:endParaRPr lang="en-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Sheet1!$B$2:$B$6</c:f>
              <c:numCache>
                <c:formatCode>0</c:formatCode>
                <c:ptCount val="5"/>
                <c:pt idx="0">
                  <c:v>71.900000000000006</c:v>
                </c:pt>
                <c:pt idx="1">
                  <c:v>79.900000000000006</c:v>
                </c:pt>
                <c:pt idx="2">
                  <c:v>69.2</c:v>
                </c:pt>
                <c:pt idx="3">
                  <c:v>65.400000000000006</c:v>
                </c:pt>
                <c:pt idx="4">
                  <c:v>50.4</c:v>
                </c:pt>
              </c:numCache>
            </c:numRef>
          </c:val>
          <c:smooth val="0"/>
          <c:extLst>
            <c:ext xmlns:c16="http://schemas.microsoft.com/office/drawing/2014/chart" uri="{C3380CC4-5D6E-409C-BE32-E72D297353CC}">
              <c16:uniqueId val="{00000003-1EF6-4822-95F5-D0207B2A8C7A}"/>
            </c:ext>
          </c:extLst>
        </c:ser>
        <c:ser>
          <c:idx val="1"/>
          <c:order val="1"/>
          <c:tx>
            <c:strRef>
              <c:f>Sheet1!$C$1</c:f>
              <c:strCache>
                <c:ptCount val="1"/>
                <c:pt idx="0">
                  <c:v>Με τις ΗΠΑ</c:v>
                </c:pt>
              </c:strCache>
            </c:strRef>
          </c:tx>
          <c:spPr>
            <a:ln w="38100" cap="flat" cmpd="dbl" algn="ctr">
              <a:solidFill>
                <a:schemeClr val="accent1">
                  <a:lumMod val="75000"/>
                </a:schemeClr>
              </a:solidFill>
              <a:miter lim="800000"/>
            </a:ln>
            <a:effectLst/>
          </c:spPr>
          <c:marker>
            <c:symbol val="none"/>
          </c:marker>
          <c:dLbls>
            <c:dLbl>
              <c:idx val="4"/>
              <c:layout>
                <c:manualLayout>
                  <c:x val="-9.3468007120405358E-2"/>
                  <c:y val="-2.23438376011735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361-4C08-9B6A-4541895EC11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75000"/>
                      </a:schemeClr>
                    </a:solidFill>
                    <a:latin typeface="+mn-lt"/>
                    <a:ea typeface="+mn-ea"/>
                    <a:cs typeface="+mn-cs"/>
                  </a:defRPr>
                </a:pPr>
                <a:endParaRPr lang="en-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Sheet1!$C$2:$C$6</c:f>
              <c:numCache>
                <c:formatCode>0</c:formatCode>
                <c:ptCount val="5"/>
                <c:pt idx="0">
                  <c:v>2.2000000000000002</c:v>
                </c:pt>
                <c:pt idx="1">
                  <c:v>7.6</c:v>
                </c:pt>
                <c:pt idx="2">
                  <c:v>13.9</c:v>
                </c:pt>
                <c:pt idx="3">
                  <c:v>15.9</c:v>
                </c:pt>
                <c:pt idx="4">
                  <c:v>33.200000000000003</c:v>
                </c:pt>
              </c:numCache>
            </c:numRef>
          </c:val>
          <c:smooth val="0"/>
          <c:extLst>
            <c:ext xmlns:c16="http://schemas.microsoft.com/office/drawing/2014/chart" uri="{C3380CC4-5D6E-409C-BE32-E72D297353CC}">
              <c16:uniqueId val="{00000004-1EF6-4822-95F5-D0207B2A8C7A}"/>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R"/>
          </a:p>
        </c:txPr>
        <c:crossAx val="331354896"/>
        <c:crosses val="autoZero"/>
        <c:auto val="0"/>
        <c:lblAlgn val="ctr"/>
        <c:lblOffset val="100"/>
        <c:noMultiLvlLbl val="0"/>
      </c:catAx>
      <c:valAx>
        <c:axId val="331354896"/>
        <c:scaling>
          <c:orientation val="minMax"/>
          <c:max val="100"/>
        </c:scaling>
        <c:delete val="0"/>
        <c:axPos val="l"/>
        <c:majorGridlines>
          <c:spPr>
            <a:ln w="9525" cap="flat" cmpd="sng" algn="ctr">
              <a:solidFill>
                <a:schemeClr val="tx1">
                  <a:lumMod val="15000"/>
                  <a:lumOff val="85000"/>
                  <a:alpha val="32000"/>
                </a:schemeClr>
              </a:solidFill>
              <a:round/>
            </a:ln>
            <a:effectLst/>
          </c:spPr>
        </c:majorGridlines>
        <c:numFmt formatCode="0"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R"/>
          </a:p>
        </c:txPr>
        <c:crossAx val="331351944"/>
        <c:crosses val="autoZero"/>
        <c:crossBetween val="between"/>
        <c:majorUnit val="20"/>
      </c:valAx>
      <c:spPr>
        <a:noFill/>
        <a:ln>
          <a:noFill/>
        </a:ln>
        <a:effectLst/>
      </c:spPr>
    </c:plotArea>
    <c:legend>
      <c:legendPos val="t"/>
      <c:layout>
        <c:manualLayout>
          <c:xMode val="edge"/>
          <c:yMode val="edge"/>
          <c:x val="2.2361270308066859E-2"/>
          <c:y val="0.84893825222793595"/>
          <c:w val="0.95828334808641491"/>
          <c:h val="0.1510617477720640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R"/>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580154048558346E-2"/>
          <c:y val="6.1862718788996317E-2"/>
          <c:w val="0.934256716472882"/>
          <c:h val="0.70044587833212191"/>
        </c:manualLayout>
      </c:layout>
      <c:lineChart>
        <c:grouping val="standard"/>
        <c:varyColors val="0"/>
        <c:ser>
          <c:idx val="0"/>
          <c:order val="0"/>
          <c:tx>
            <c:strRef>
              <c:f>Sheet1!$B$1</c:f>
              <c:strCache>
                <c:ptCount val="1"/>
                <c:pt idx="0">
                  <c:v>Με την ΕΕ</c:v>
                </c:pt>
              </c:strCache>
            </c:strRef>
          </c:tx>
          <c:spPr>
            <a:ln w="38100" cap="flat" cmpd="dbl" algn="ctr">
              <a:solidFill>
                <a:schemeClr val="accent2">
                  <a:lumMod val="75000"/>
                </a:schemeClr>
              </a:solidFill>
              <a:miter lim="800000"/>
            </a:ln>
            <a:effectLst/>
          </c:spPr>
          <c:marker>
            <c:symbol val="none"/>
          </c:marker>
          <c:dLbls>
            <c:dLbl>
              <c:idx val="0"/>
              <c:layout>
                <c:manualLayout>
                  <c:x val="-3.2315121704622293E-2"/>
                  <c:y val="7.01985702717431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FA-48EC-8197-EF719C9FCD0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lumMod val="75000"/>
                      </a:schemeClr>
                    </a:solidFill>
                    <a:latin typeface="+mn-lt"/>
                    <a:ea typeface="+mn-ea"/>
                    <a:cs typeface="+mn-cs"/>
                  </a:defRPr>
                </a:pPr>
                <a:endParaRPr lang="en-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Υψηλή δημοκρατικότητα</c:v>
                </c:pt>
                <c:pt idx="1">
                  <c:v>Μέτρια δημοκρατικότητα</c:v>
                </c:pt>
                <c:pt idx="2">
                  <c:v>Χαμηλή δημοκρατικότητα</c:v>
                </c:pt>
              </c:strCache>
            </c:strRef>
          </c:cat>
          <c:val>
            <c:numRef>
              <c:f>Sheet1!$B$2:$B$4</c:f>
              <c:numCache>
                <c:formatCode>0</c:formatCode>
                <c:ptCount val="3"/>
                <c:pt idx="0">
                  <c:v>88.7</c:v>
                </c:pt>
                <c:pt idx="1">
                  <c:v>66.2</c:v>
                </c:pt>
                <c:pt idx="2">
                  <c:v>59.9</c:v>
                </c:pt>
              </c:numCache>
            </c:numRef>
          </c:val>
          <c:smooth val="0"/>
          <c:extLst>
            <c:ext xmlns:c16="http://schemas.microsoft.com/office/drawing/2014/chart" uri="{C3380CC4-5D6E-409C-BE32-E72D297353CC}">
              <c16:uniqueId val="{00000001-C2FA-48EC-8197-EF719C9FCD0D}"/>
            </c:ext>
          </c:extLst>
        </c:ser>
        <c:ser>
          <c:idx val="1"/>
          <c:order val="1"/>
          <c:tx>
            <c:strRef>
              <c:f>Sheet1!$C$1</c:f>
              <c:strCache>
                <c:ptCount val="1"/>
                <c:pt idx="0">
                  <c:v>Με τις ΗΠΑ</c:v>
                </c:pt>
              </c:strCache>
            </c:strRef>
          </c:tx>
          <c:spPr>
            <a:ln w="38100" cap="flat" cmpd="dbl" algn="ctr">
              <a:solidFill>
                <a:schemeClr val="accent1">
                  <a:lumMod val="75000"/>
                </a:schemeClr>
              </a:solidFill>
              <a:miter lim="800000"/>
            </a:ln>
            <a:effectLst/>
          </c:spPr>
          <c:marker>
            <c:symbol val="none"/>
          </c:marker>
          <c:dLbls>
            <c:dLbl>
              <c:idx val="0"/>
              <c:layout>
                <c:manualLayout>
                  <c:x val="-7.994241972175159E-2"/>
                  <c:y val="-5.8397992600944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FA-48EC-8197-EF719C9FCD0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75000"/>
                      </a:schemeClr>
                    </a:solidFill>
                    <a:latin typeface="+mn-lt"/>
                    <a:ea typeface="+mn-ea"/>
                    <a:cs typeface="+mn-cs"/>
                  </a:defRPr>
                </a:pPr>
                <a:endParaRPr lang="en-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Υψηλή δημοκρατικότητα</c:v>
                </c:pt>
                <c:pt idx="1">
                  <c:v>Μέτρια δημοκρατικότητα</c:v>
                </c:pt>
                <c:pt idx="2">
                  <c:v>Χαμηλή δημοκρατικότητα</c:v>
                </c:pt>
              </c:strCache>
            </c:strRef>
          </c:cat>
          <c:val>
            <c:numRef>
              <c:f>Sheet1!$C$2:$C$4</c:f>
              <c:numCache>
                <c:formatCode>0</c:formatCode>
                <c:ptCount val="3"/>
                <c:pt idx="0">
                  <c:v>4.3</c:v>
                </c:pt>
                <c:pt idx="1">
                  <c:v>12.9</c:v>
                </c:pt>
                <c:pt idx="2">
                  <c:v>16.3</c:v>
                </c:pt>
              </c:numCache>
            </c:numRef>
          </c:val>
          <c:smooth val="0"/>
          <c:extLst>
            <c:ext xmlns:c16="http://schemas.microsoft.com/office/drawing/2014/chart" uri="{C3380CC4-5D6E-409C-BE32-E72D297353CC}">
              <c16:uniqueId val="{00000003-C2FA-48EC-8197-EF719C9FCD0D}"/>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R"/>
          </a:p>
        </c:txPr>
        <c:crossAx val="331354896"/>
        <c:crosses val="autoZero"/>
        <c:auto val="0"/>
        <c:lblAlgn val="ctr"/>
        <c:lblOffset val="100"/>
        <c:noMultiLvlLbl val="0"/>
      </c:catAx>
      <c:valAx>
        <c:axId val="331354896"/>
        <c:scaling>
          <c:orientation val="minMax"/>
          <c:max val="100"/>
        </c:scaling>
        <c:delete val="0"/>
        <c:axPos val="l"/>
        <c:majorGridlines>
          <c:spPr>
            <a:ln w="9525" cap="flat" cmpd="sng" algn="ctr">
              <a:solidFill>
                <a:schemeClr val="tx1">
                  <a:lumMod val="15000"/>
                  <a:lumOff val="85000"/>
                  <a:alpha val="32000"/>
                </a:schemeClr>
              </a:solidFill>
              <a:round/>
            </a:ln>
            <a:effectLst/>
          </c:spPr>
        </c:majorGridlines>
        <c:numFmt formatCode="0"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R"/>
          </a:p>
        </c:txPr>
        <c:crossAx val="331351944"/>
        <c:crosses val="autoZero"/>
        <c:crossBetween val="between"/>
        <c:majorUnit val="20"/>
      </c:valAx>
      <c:spPr>
        <a:noFill/>
        <a:ln>
          <a:noFill/>
        </a:ln>
        <a:effectLst/>
      </c:spPr>
    </c:plotArea>
    <c:legend>
      <c:legendPos val="t"/>
      <c:layout>
        <c:manualLayout>
          <c:xMode val="edge"/>
          <c:yMode val="edge"/>
          <c:x val="5.6894182644312591E-2"/>
          <c:y val="5.196900071872023E-3"/>
          <c:w val="0.90712284126388543"/>
          <c:h val="0.1510617477720640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R"/>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03461198366251"/>
          <c:y val="0.2347159872924417"/>
          <c:w val="0.41270509635493424"/>
          <c:h val="0.71787328452540444"/>
        </c:manualLayout>
      </c:layout>
      <c:pieChart>
        <c:varyColors val="1"/>
        <c:ser>
          <c:idx val="0"/>
          <c:order val="0"/>
          <c:tx>
            <c:strRef>
              <c:f>Sheet1!$B$1</c:f>
              <c:strCache>
                <c:ptCount val="1"/>
                <c:pt idx="0">
                  <c:v>Series 1</c:v>
                </c:pt>
              </c:strCache>
            </c:strRef>
          </c:tx>
          <c:dPt>
            <c:idx val="0"/>
            <c:bubble3D val="0"/>
            <c:spPr>
              <a:solidFill>
                <a:schemeClr val="accent2">
                  <a:lumMod val="75000"/>
                  <a:alpha val="70000"/>
                </a:schemeClr>
              </a:solidFill>
              <a:ln>
                <a:noFill/>
              </a:ln>
              <a:effectLst/>
            </c:spPr>
            <c:extLst>
              <c:ext xmlns:c16="http://schemas.microsoft.com/office/drawing/2014/chart" uri="{C3380CC4-5D6E-409C-BE32-E72D297353CC}">
                <c16:uniqueId val="{00000004-EE79-4FA8-8ADE-2B743D62186D}"/>
              </c:ext>
            </c:extLst>
          </c:dPt>
          <c:dPt>
            <c:idx val="1"/>
            <c:bubble3D val="0"/>
            <c:spPr>
              <a:solidFill>
                <a:schemeClr val="accent1">
                  <a:lumMod val="75000"/>
                  <a:alpha val="70000"/>
                </a:schemeClr>
              </a:solidFill>
              <a:ln>
                <a:noFill/>
              </a:ln>
              <a:effectLst/>
            </c:spPr>
            <c:extLst>
              <c:ext xmlns:c16="http://schemas.microsoft.com/office/drawing/2014/chart" uri="{C3380CC4-5D6E-409C-BE32-E72D297353CC}">
                <c16:uniqueId val="{00000005-EE79-4FA8-8ADE-2B743D62186D}"/>
              </c:ext>
            </c:extLst>
          </c:dPt>
          <c:dPt>
            <c:idx val="2"/>
            <c:bubble3D val="0"/>
            <c:spPr>
              <a:solidFill>
                <a:schemeClr val="tx1">
                  <a:lumMod val="50000"/>
                  <a:lumOff val="50000"/>
                  <a:alpha val="50000"/>
                </a:schemeClr>
              </a:solidFill>
              <a:ln>
                <a:noFill/>
              </a:ln>
              <a:effectLst/>
            </c:spPr>
            <c:extLst>
              <c:ext xmlns:c16="http://schemas.microsoft.com/office/drawing/2014/chart" uri="{C3380CC4-5D6E-409C-BE32-E72D297353CC}">
                <c16:uniqueId val="{00000001-915A-413E-8B10-3CBC9118499E}"/>
              </c:ext>
            </c:extLst>
          </c:dPt>
          <c:dLbls>
            <c:dLbl>
              <c:idx val="2"/>
              <c:layout>
                <c:manualLayout>
                  <c:x val="-3.1500800033685626E-2"/>
                  <c:y val="-7.1951513523906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5A-413E-8B10-3CBC9118499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GR"/>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Η Δύση βρίσκεται σε πορεία παρακμής </c:v>
                </c:pt>
                <c:pt idx="1">
                  <c:v>Η Δύση παραμένει ισχυρή</c:v>
                </c:pt>
                <c:pt idx="2">
                  <c:v>ΔΓ/ΔΑ (αυθ.)</c:v>
                </c:pt>
              </c:strCache>
            </c:strRef>
          </c:cat>
          <c:val>
            <c:numRef>
              <c:f>Sheet1!$B$2:$B$4</c:f>
              <c:numCache>
                <c:formatCode>0</c:formatCode>
                <c:ptCount val="3"/>
                <c:pt idx="0">
                  <c:v>59.2</c:v>
                </c:pt>
                <c:pt idx="1">
                  <c:v>38.9</c:v>
                </c:pt>
                <c:pt idx="2">
                  <c:v>1.8</c:v>
                </c:pt>
              </c:numCache>
            </c:numRef>
          </c:val>
          <c:extLst>
            <c:ext xmlns:c16="http://schemas.microsoft.com/office/drawing/2014/chart" uri="{C3380CC4-5D6E-409C-BE32-E72D297353CC}">
              <c16:uniqueId val="{00000000-EE79-4FA8-8ADE-2B743D62186D}"/>
            </c:ext>
          </c:extLst>
        </c:ser>
        <c:dLbls>
          <c:showLegendKey val="0"/>
          <c:showVal val="0"/>
          <c:showCatName val="0"/>
          <c:showSerName val="0"/>
          <c:showPercent val="0"/>
          <c:showBubbleSize val="0"/>
          <c:showLeaderLines val="1"/>
        </c:dLbls>
        <c:firstSliceAng val="150"/>
      </c:pieChart>
      <c:spPr>
        <a:pattFill>
          <a:fgClr>
            <a:srgbClr val="000000">
              <a:alpha val="0"/>
            </a:srgbClr>
          </a:fgClr>
          <a:bgClr>
            <a:srgbClr val="FFFFFF"/>
          </a:bgClr>
        </a:pattFill>
        <a:ln w="25400">
          <a:noFill/>
        </a:ln>
        <a:effectLst/>
      </c:spPr>
    </c:plotArea>
    <c:legend>
      <c:legendPos val="t"/>
      <c:layout>
        <c:manualLayout>
          <c:xMode val="edge"/>
          <c:yMode val="edge"/>
          <c:x val="7.4021537748957852E-2"/>
          <c:y val="7.9581236515004011E-2"/>
          <c:w val="0.89874836835235172"/>
          <c:h val="0.15852678993771344"/>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dk1">
                  <a:lumMod val="65000"/>
                  <a:lumOff val="35000"/>
                </a:schemeClr>
              </a:solidFill>
              <a:latin typeface="+mn-lt"/>
              <a:ea typeface="+mn-ea"/>
              <a:cs typeface="+mn-cs"/>
            </a:defRPr>
          </a:pPr>
          <a:endParaRPr lang="en-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GR"/>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580154048558346E-2"/>
          <c:y val="6.1862718788996317E-2"/>
          <c:w val="0.95763296242161344"/>
          <c:h val="0.65014083905285358"/>
        </c:manualLayout>
      </c:layout>
      <c:lineChart>
        <c:grouping val="standard"/>
        <c:varyColors val="0"/>
        <c:ser>
          <c:idx val="0"/>
          <c:order val="0"/>
          <c:tx>
            <c:strRef>
              <c:f>Sheet1!$B$1</c:f>
              <c:strCache>
                <c:ptCount val="1"/>
                <c:pt idx="0">
                  <c:v>Η Δύση βρίσκεται σε πορεία παρακμής </c:v>
                </c:pt>
              </c:strCache>
            </c:strRef>
          </c:tx>
          <c:spPr>
            <a:ln w="38100" cap="flat" cmpd="dbl" algn="ctr">
              <a:solidFill>
                <a:schemeClr val="accent2">
                  <a:lumMod val="75000"/>
                </a:schemeClr>
              </a:solidFill>
              <a:miter lim="800000"/>
            </a:ln>
            <a:effectLst/>
          </c:spPr>
          <c:marker>
            <c:symbol val="none"/>
          </c:marker>
          <c:dPt>
            <c:idx val="2"/>
            <c:marker>
              <c:symbol val="none"/>
            </c:marker>
            <c:bubble3D val="0"/>
            <c:extLst>
              <c:ext xmlns:c16="http://schemas.microsoft.com/office/drawing/2014/chart" uri="{C3380CC4-5D6E-409C-BE32-E72D297353CC}">
                <c16:uniqueId val="{00000002-710E-4192-9B01-61E2110A4592}"/>
              </c:ext>
            </c:extLst>
          </c:dPt>
          <c:dPt>
            <c:idx val="3"/>
            <c:marker>
              <c:symbol val="none"/>
            </c:marker>
            <c:bubble3D val="0"/>
            <c:extLst>
              <c:ext xmlns:c16="http://schemas.microsoft.com/office/drawing/2014/chart" uri="{C3380CC4-5D6E-409C-BE32-E72D297353CC}">
                <c16:uniqueId val="{00000003-710E-4192-9B01-61E2110A4592}"/>
              </c:ext>
            </c:extLst>
          </c:dPt>
          <c:dPt>
            <c:idx val="4"/>
            <c:marker>
              <c:symbol val="none"/>
            </c:marker>
            <c:bubble3D val="0"/>
            <c:extLst>
              <c:ext xmlns:c16="http://schemas.microsoft.com/office/drawing/2014/chart" uri="{C3380CC4-5D6E-409C-BE32-E72D297353CC}">
                <c16:uniqueId val="{00000002-B98B-4DFC-91F2-354645C51AB4}"/>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lumMod val="75000"/>
                      </a:schemeClr>
                    </a:solidFill>
                    <a:latin typeface="+mn-lt"/>
                    <a:ea typeface="+mn-ea"/>
                    <a:cs typeface="+mn-cs"/>
                  </a:defRPr>
                </a:pPr>
                <a:endParaRPr lang="en-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Sheet1!$B$2:$B$6</c:f>
              <c:numCache>
                <c:formatCode>0</c:formatCode>
                <c:ptCount val="5"/>
                <c:pt idx="0">
                  <c:v>69.400000000000006</c:v>
                </c:pt>
                <c:pt idx="1">
                  <c:v>62.7</c:v>
                </c:pt>
                <c:pt idx="2">
                  <c:v>55.3</c:v>
                </c:pt>
                <c:pt idx="3">
                  <c:v>52.4</c:v>
                </c:pt>
                <c:pt idx="4">
                  <c:v>55.8</c:v>
                </c:pt>
              </c:numCache>
            </c:numRef>
          </c:val>
          <c:smooth val="0"/>
          <c:extLst>
            <c:ext xmlns:c16="http://schemas.microsoft.com/office/drawing/2014/chart" uri="{C3380CC4-5D6E-409C-BE32-E72D297353CC}">
              <c16:uniqueId val="{00000004-710E-4192-9B01-61E2110A4592}"/>
            </c:ext>
          </c:extLst>
        </c:ser>
        <c:ser>
          <c:idx val="1"/>
          <c:order val="1"/>
          <c:tx>
            <c:strRef>
              <c:f>Sheet1!$C$1</c:f>
              <c:strCache>
                <c:ptCount val="1"/>
                <c:pt idx="0">
                  <c:v>Η Δύση παραμένει ισχυρή</c:v>
                </c:pt>
              </c:strCache>
            </c:strRef>
          </c:tx>
          <c:spPr>
            <a:ln w="38100" cap="flat" cmpd="dbl" algn="ctr">
              <a:solidFill>
                <a:schemeClr val="accent1">
                  <a:lumMod val="75000"/>
                </a:schemeClr>
              </a:solidFill>
              <a:miter lim="800000"/>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75000"/>
                      </a:schemeClr>
                    </a:solidFill>
                    <a:latin typeface="+mn-lt"/>
                    <a:ea typeface="+mn-ea"/>
                    <a:cs typeface="+mn-cs"/>
                  </a:defRPr>
                </a:pPr>
                <a:endParaRPr lang="en-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Sheet1!$C$2:$C$6</c:f>
              <c:numCache>
                <c:formatCode>0</c:formatCode>
                <c:ptCount val="5"/>
                <c:pt idx="0">
                  <c:v>29.3</c:v>
                </c:pt>
                <c:pt idx="1">
                  <c:v>35.9</c:v>
                </c:pt>
                <c:pt idx="2">
                  <c:v>44.2</c:v>
                </c:pt>
                <c:pt idx="3">
                  <c:v>45.5</c:v>
                </c:pt>
                <c:pt idx="4">
                  <c:v>41.5</c:v>
                </c:pt>
              </c:numCache>
            </c:numRef>
          </c:val>
          <c:smooth val="0"/>
          <c:extLst>
            <c:ext xmlns:c16="http://schemas.microsoft.com/office/drawing/2014/chart" uri="{C3380CC4-5D6E-409C-BE32-E72D297353CC}">
              <c16:uniqueId val="{00000005-710E-4192-9B01-61E2110A4592}"/>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R"/>
          </a:p>
        </c:txPr>
        <c:crossAx val="331354896"/>
        <c:crosses val="autoZero"/>
        <c:auto val="0"/>
        <c:lblAlgn val="ctr"/>
        <c:lblOffset val="100"/>
        <c:noMultiLvlLbl val="0"/>
      </c:catAx>
      <c:valAx>
        <c:axId val="331354896"/>
        <c:scaling>
          <c:orientation val="minMax"/>
          <c:max val="100"/>
        </c:scaling>
        <c:delete val="0"/>
        <c:axPos val="l"/>
        <c:majorGridlines>
          <c:spPr>
            <a:ln w="9525" cap="flat" cmpd="sng" algn="ctr">
              <a:solidFill>
                <a:schemeClr val="tx1">
                  <a:lumMod val="15000"/>
                  <a:lumOff val="85000"/>
                  <a:alpha val="32000"/>
                </a:schemeClr>
              </a:solidFill>
              <a:round/>
            </a:ln>
            <a:effectLst/>
          </c:spPr>
        </c:majorGridlines>
        <c:numFmt formatCode="0"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R"/>
          </a:p>
        </c:txPr>
        <c:crossAx val="331351944"/>
        <c:crosses val="autoZero"/>
        <c:crossBetween val="between"/>
        <c:majorUnit val="20"/>
      </c:valAx>
      <c:spPr>
        <a:noFill/>
        <a:ln>
          <a:noFill/>
        </a:ln>
        <a:effectLst/>
      </c:spPr>
    </c:plotArea>
    <c:legend>
      <c:legendPos val="t"/>
      <c:layout>
        <c:manualLayout>
          <c:xMode val="edge"/>
          <c:yMode val="edge"/>
          <c:x val="2.2361270308066859E-2"/>
          <c:y val="0.84893825222793595"/>
          <c:w val="0.95828334808641491"/>
          <c:h val="0.1510617477720640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R"/>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580154048558346E-2"/>
          <c:y val="6.1862718788996317E-2"/>
          <c:w val="0.934256716472882"/>
          <c:h val="0.70044587833212191"/>
        </c:manualLayout>
      </c:layout>
      <c:lineChart>
        <c:grouping val="standard"/>
        <c:varyColors val="0"/>
        <c:ser>
          <c:idx val="0"/>
          <c:order val="0"/>
          <c:tx>
            <c:strRef>
              <c:f>Sheet1!$B$1</c:f>
              <c:strCache>
                <c:ptCount val="1"/>
                <c:pt idx="0">
                  <c:v>Η Δύση βρίσκεται σε πορεία παρακμής</c:v>
                </c:pt>
              </c:strCache>
            </c:strRef>
          </c:tx>
          <c:spPr>
            <a:ln w="38100" cap="flat" cmpd="dbl" algn="ctr">
              <a:solidFill>
                <a:schemeClr val="accent2">
                  <a:lumMod val="75000"/>
                </a:schemeClr>
              </a:solidFill>
              <a:miter lim="800000"/>
            </a:ln>
            <a:effectLst/>
          </c:spPr>
          <c:marker>
            <c:symbol val="none"/>
          </c:marker>
          <c:dLbls>
            <c:dLbl>
              <c:idx val="0"/>
              <c:layout>
                <c:manualLayout>
                  <c:x val="-3.2315121704622293E-2"/>
                  <c:y val="7.01985702717431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1B-4668-AAE0-9F68F818E68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lumMod val="75000"/>
                      </a:schemeClr>
                    </a:solidFill>
                    <a:latin typeface="+mn-lt"/>
                    <a:ea typeface="+mn-ea"/>
                    <a:cs typeface="+mn-cs"/>
                  </a:defRPr>
                </a:pPr>
                <a:endParaRPr lang="en-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Υψηλή δημοκρατικότητα</c:v>
                </c:pt>
                <c:pt idx="1">
                  <c:v>Μέτρια δημοκρατικότητα</c:v>
                </c:pt>
                <c:pt idx="2">
                  <c:v>Χαμηλή δημοκρατικότητα</c:v>
                </c:pt>
              </c:strCache>
            </c:strRef>
          </c:cat>
          <c:val>
            <c:numRef>
              <c:f>Sheet1!$B$2:$B$4</c:f>
              <c:numCache>
                <c:formatCode>0</c:formatCode>
                <c:ptCount val="3"/>
                <c:pt idx="0">
                  <c:v>46.8</c:v>
                </c:pt>
                <c:pt idx="1">
                  <c:v>52.2</c:v>
                </c:pt>
                <c:pt idx="2">
                  <c:v>66.8</c:v>
                </c:pt>
              </c:numCache>
            </c:numRef>
          </c:val>
          <c:smooth val="0"/>
          <c:extLst>
            <c:ext xmlns:c16="http://schemas.microsoft.com/office/drawing/2014/chart" uri="{C3380CC4-5D6E-409C-BE32-E72D297353CC}">
              <c16:uniqueId val="{00000002-451B-4668-AAE0-9F68F818E68D}"/>
            </c:ext>
          </c:extLst>
        </c:ser>
        <c:ser>
          <c:idx val="1"/>
          <c:order val="1"/>
          <c:tx>
            <c:strRef>
              <c:f>Sheet1!$C$1</c:f>
              <c:strCache>
                <c:ptCount val="1"/>
                <c:pt idx="0">
                  <c:v>Η Δύση παραμένει ισχυρή</c:v>
                </c:pt>
              </c:strCache>
            </c:strRef>
          </c:tx>
          <c:spPr>
            <a:ln w="38100" cap="flat" cmpd="dbl" algn="ctr">
              <a:solidFill>
                <a:schemeClr val="accent1">
                  <a:lumMod val="75000"/>
                </a:schemeClr>
              </a:solidFill>
              <a:miter lim="800000"/>
            </a:ln>
            <a:effectLst/>
          </c:spPr>
          <c:marker>
            <c:symbol val="none"/>
          </c:marker>
          <c:dLbls>
            <c:dLbl>
              <c:idx val="0"/>
              <c:layout>
                <c:manualLayout>
                  <c:x val="-7.994241972175159E-2"/>
                  <c:y val="-5.8397992600944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51B-4668-AAE0-9F68F818E68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75000"/>
                      </a:schemeClr>
                    </a:solidFill>
                    <a:latin typeface="+mn-lt"/>
                    <a:ea typeface="+mn-ea"/>
                    <a:cs typeface="+mn-cs"/>
                  </a:defRPr>
                </a:pPr>
                <a:endParaRPr lang="en-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Υψηλή δημοκρατικότητα</c:v>
                </c:pt>
                <c:pt idx="1">
                  <c:v>Μέτρια δημοκρατικότητα</c:v>
                </c:pt>
                <c:pt idx="2">
                  <c:v>Χαμηλή δημοκρατικότητα</c:v>
                </c:pt>
              </c:strCache>
            </c:strRef>
          </c:cat>
          <c:val>
            <c:numRef>
              <c:f>Sheet1!$C$2:$C$4</c:f>
              <c:numCache>
                <c:formatCode>0</c:formatCode>
                <c:ptCount val="3"/>
                <c:pt idx="0">
                  <c:v>50.6</c:v>
                </c:pt>
                <c:pt idx="1">
                  <c:v>45.7</c:v>
                </c:pt>
                <c:pt idx="2">
                  <c:v>31.9</c:v>
                </c:pt>
              </c:numCache>
            </c:numRef>
          </c:val>
          <c:smooth val="0"/>
          <c:extLst>
            <c:ext xmlns:c16="http://schemas.microsoft.com/office/drawing/2014/chart" uri="{C3380CC4-5D6E-409C-BE32-E72D297353CC}">
              <c16:uniqueId val="{00000003-451B-4668-AAE0-9F68F818E68D}"/>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R"/>
          </a:p>
        </c:txPr>
        <c:crossAx val="331354896"/>
        <c:crosses val="autoZero"/>
        <c:auto val="0"/>
        <c:lblAlgn val="ctr"/>
        <c:lblOffset val="100"/>
        <c:noMultiLvlLbl val="0"/>
      </c:catAx>
      <c:valAx>
        <c:axId val="331354896"/>
        <c:scaling>
          <c:orientation val="minMax"/>
          <c:max val="100"/>
        </c:scaling>
        <c:delete val="0"/>
        <c:axPos val="l"/>
        <c:majorGridlines>
          <c:spPr>
            <a:ln w="9525" cap="flat" cmpd="sng" algn="ctr">
              <a:solidFill>
                <a:schemeClr val="tx1">
                  <a:lumMod val="15000"/>
                  <a:lumOff val="85000"/>
                  <a:alpha val="32000"/>
                </a:schemeClr>
              </a:solidFill>
              <a:round/>
            </a:ln>
            <a:effectLst/>
          </c:spPr>
        </c:majorGridlines>
        <c:numFmt formatCode="0"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R"/>
          </a:p>
        </c:txPr>
        <c:crossAx val="331351944"/>
        <c:crosses val="autoZero"/>
        <c:crossBetween val="between"/>
        <c:majorUnit val="20"/>
      </c:valAx>
      <c:spPr>
        <a:noFill/>
        <a:ln>
          <a:noFill/>
        </a:ln>
        <a:effectLst/>
      </c:spPr>
    </c:plotArea>
    <c:legend>
      <c:legendPos val="t"/>
      <c:layout>
        <c:manualLayout>
          <c:xMode val="edge"/>
          <c:yMode val="edge"/>
          <c:x val="7.1182372049451395E-2"/>
          <c:y val="4.6498921919665939E-2"/>
          <c:w val="0.90712284126388543"/>
          <c:h val="0.1510617477720640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03461198366251"/>
          <c:y val="0.2347159872924417"/>
          <c:w val="0.41270509635493424"/>
          <c:h val="0.71787328452540444"/>
        </c:manualLayout>
      </c:layout>
      <c:pieChart>
        <c:varyColors val="1"/>
        <c:ser>
          <c:idx val="0"/>
          <c:order val="0"/>
          <c:tx>
            <c:strRef>
              <c:f>Sheet1!$B$1</c:f>
              <c:strCache>
                <c:ptCount val="1"/>
                <c:pt idx="0">
                  <c:v>Series 1</c:v>
                </c:pt>
              </c:strCache>
            </c:strRef>
          </c:tx>
          <c:dPt>
            <c:idx val="0"/>
            <c:bubble3D val="0"/>
            <c:spPr>
              <a:solidFill>
                <a:schemeClr val="accent2">
                  <a:lumMod val="75000"/>
                  <a:alpha val="70000"/>
                </a:schemeClr>
              </a:solidFill>
              <a:ln>
                <a:noFill/>
              </a:ln>
              <a:effectLst/>
            </c:spPr>
            <c:extLst>
              <c:ext xmlns:c16="http://schemas.microsoft.com/office/drawing/2014/chart" uri="{C3380CC4-5D6E-409C-BE32-E72D297353CC}">
                <c16:uniqueId val="{00000004-EE79-4FA8-8ADE-2B743D62186D}"/>
              </c:ext>
            </c:extLst>
          </c:dPt>
          <c:dPt>
            <c:idx val="1"/>
            <c:bubble3D val="0"/>
            <c:spPr>
              <a:solidFill>
                <a:schemeClr val="accent1">
                  <a:lumMod val="75000"/>
                  <a:alpha val="70000"/>
                </a:schemeClr>
              </a:solidFill>
              <a:ln>
                <a:noFill/>
              </a:ln>
              <a:effectLst/>
            </c:spPr>
            <c:extLst>
              <c:ext xmlns:c16="http://schemas.microsoft.com/office/drawing/2014/chart" uri="{C3380CC4-5D6E-409C-BE32-E72D297353CC}">
                <c16:uniqueId val="{00000005-EE79-4FA8-8ADE-2B743D62186D}"/>
              </c:ext>
            </c:extLst>
          </c:dPt>
          <c:dPt>
            <c:idx val="2"/>
            <c:bubble3D val="0"/>
            <c:spPr>
              <a:solidFill>
                <a:srgbClr val="FFC000">
                  <a:alpha val="50000"/>
                </a:srgbClr>
              </a:solidFill>
              <a:ln>
                <a:noFill/>
              </a:ln>
              <a:effectLst/>
            </c:spPr>
            <c:extLst>
              <c:ext xmlns:c16="http://schemas.microsoft.com/office/drawing/2014/chart" uri="{C3380CC4-5D6E-409C-BE32-E72D297353CC}">
                <c16:uniqueId val="{00000001-915A-413E-8B10-3CBC9118499E}"/>
              </c:ext>
            </c:extLst>
          </c:dPt>
          <c:dPt>
            <c:idx val="3"/>
            <c:bubble3D val="0"/>
            <c:spPr>
              <a:solidFill>
                <a:schemeClr val="bg1">
                  <a:lumMod val="65000"/>
                </a:schemeClr>
              </a:solidFill>
              <a:ln>
                <a:noFill/>
              </a:ln>
              <a:effectLst/>
            </c:spPr>
            <c:extLst>
              <c:ext xmlns:c16="http://schemas.microsoft.com/office/drawing/2014/chart" uri="{C3380CC4-5D6E-409C-BE32-E72D297353CC}">
                <c16:uniqueId val="{00000000-9FEE-478A-8A6D-36EC4B7C5D60}"/>
              </c:ext>
            </c:extLst>
          </c:dPt>
          <c:dLbls>
            <c:dLbl>
              <c:idx val="2"/>
              <c:layout>
                <c:manualLayout>
                  <c:x val="3.7572283745280502E-2"/>
                  <c:y val="0.23423228220300965"/>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G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5A-413E-8B10-3CBC9118499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GR"/>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Δικαιώνει τα όσα λέει η Κυβέρνηση</c:v>
                </c:pt>
                <c:pt idx="1">
                  <c:v>Δικαιώνει την αντιπολίτευση</c:v>
                </c:pt>
                <c:pt idx="2">
                  <c:v>Δεν δικαιώνει κανένα από τους δυο</c:v>
                </c:pt>
                <c:pt idx="3">
                  <c:v>ΔΓ/ΔΑ (αυθ.)</c:v>
                </c:pt>
              </c:strCache>
            </c:strRef>
          </c:cat>
          <c:val>
            <c:numRef>
              <c:f>Sheet1!$B$2:$B$5</c:f>
              <c:numCache>
                <c:formatCode>0</c:formatCode>
                <c:ptCount val="4"/>
                <c:pt idx="0">
                  <c:v>9.4</c:v>
                </c:pt>
                <c:pt idx="1">
                  <c:v>27.7</c:v>
                </c:pt>
                <c:pt idx="2">
                  <c:v>59.2</c:v>
                </c:pt>
                <c:pt idx="3">
                  <c:v>3.7</c:v>
                </c:pt>
              </c:numCache>
            </c:numRef>
          </c:val>
          <c:extLst>
            <c:ext xmlns:c16="http://schemas.microsoft.com/office/drawing/2014/chart" uri="{C3380CC4-5D6E-409C-BE32-E72D297353CC}">
              <c16:uniqueId val="{00000000-EE79-4FA8-8ADE-2B743D62186D}"/>
            </c:ext>
          </c:extLst>
        </c:ser>
        <c:dLbls>
          <c:showLegendKey val="0"/>
          <c:showVal val="0"/>
          <c:showCatName val="0"/>
          <c:showSerName val="0"/>
          <c:showPercent val="0"/>
          <c:showBubbleSize val="0"/>
          <c:showLeaderLines val="1"/>
        </c:dLbls>
        <c:firstSliceAng val="150"/>
      </c:pieChart>
      <c:spPr>
        <a:pattFill>
          <a:fgClr>
            <a:srgbClr val="000000">
              <a:alpha val="0"/>
            </a:srgbClr>
          </a:fgClr>
          <a:bgClr>
            <a:srgbClr val="FFFFFF"/>
          </a:bgClr>
        </a:pattFill>
        <a:ln w="25400">
          <a:noFill/>
        </a:ln>
        <a:effectLst/>
      </c:spPr>
    </c:plotArea>
    <c:legend>
      <c:legendPos val="t"/>
      <c:layout>
        <c:manualLayout>
          <c:xMode val="edge"/>
          <c:yMode val="edge"/>
          <c:x val="7.4021537748957852E-2"/>
          <c:y val="2.5320817019094902E-2"/>
          <c:w val="0.89874836835235172"/>
          <c:h val="0.15852678993771344"/>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dk1">
                  <a:lumMod val="65000"/>
                  <a:lumOff val="35000"/>
                </a:schemeClr>
              </a:solidFill>
              <a:latin typeface="+mn-lt"/>
              <a:ea typeface="+mn-ea"/>
              <a:cs typeface="+mn-cs"/>
            </a:defRPr>
          </a:pPr>
          <a:endParaRPr lang="en-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G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580154048558346E-2"/>
          <c:y val="6.1862718788996317E-2"/>
          <c:w val="0.95763296242161344"/>
          <c:h val="0.65014083905285358"/>
        </c:manualLayout>
      </c:layout>
      <c:lineChart>
        <c:grouping val="standard"/>
        <c:varyColors val="0"/>
        <c:ser>
          <c:idx val="0"/>
          <c:order val="0"/>
          <c:tx>
            <c:strRef>
              <c:f>Sheet1!$B$1</c:f>
              <c:strCache>
                <c:ptCount val="1"/>
                <c:pt idx="0">
                  <c:v>Δικαιώνει τα όσα λέει η Κυβέρνηση</c:v>
                </c:pt>
              </c:strCache>
            </c:strRef>
          </c:tx>
          <c:spPr>
            <a:ln w="38100" cap="flat" cmpd="dbl" algn="ctr">
              <a:solidFill>
                <a:schemeClr val="accent2">
                  <a:lumMod val="75000"/>
                </a:schemeClr>
              </a:solidFill>
              <a:miter lim="800000"/>
            </a:ln>
            <a:effectLst/>
          </c:spPr>
          <c:marker>
            <c:symbol val="none"/>
          </c:marker>
          <c:dPt>
            <c:idx val="2"/>
            <c:marker>
              <c:symbol val="none"/>
            </c:marker>
            <c:bubble3D val="0"/>
            <c:extLst>
              <c:ext xmlns:c16="http://schemas.microsoft.com/office/drawing/2014/chart" uri="{C3380CC4-5D6E-409C-BE32-E72D297353CC}">
                <c16:uniqueId val="{00000000-1EF6-4822-95F5-D0207B2A8C7A}"/>
              </c:ext>
            </c:extLst>
          </c:dPt>
          <c:dPt>
            <c:idx val="3"/>
            <c:marker>
              <c:symbol val="none"/>
            </c:marker>
            <c:bubble3D val="0"/>
            <c:extLst>
              <c:ext xmlns:c16="http://schemas.microsoft.com/office/drawing/2014/chart" uri="{C3380CC4-5D6E-409C-BE32-E72D297353CC}">
                <c16:uniqueId val="{00000001-1EF6-4822-95F5-D0207B2A8C7A}"/>
              </c:ext>
            </c:extLst>
          </c:dPt>
          <c:dPt>
            <c:idx val="4"/>
            <c:marker>
              <c:symbol val="none"/>
            </c:marker>
            <c:bubble3D val="0"/>
            <c:extLst>
              <c:ext xmlns:c16="http://schemas.microsoft.com/office/drawing/2014/chart" uri="{C3380CC4-5D6E-409C-BE32-E72D297353CC}">
                <c16:uniqueId val="{00000002-1EF6-4822-95F5-D0207B2A8C7A}"/>
              </c:ext>
            </c:extLst>
          </c:dPt>
          <c:dLbls>
            <c:dLbl>
              <c:idx val="3"/>
              <c:layout>
                <c:manualLayout>
                  <c:x val="-2.8037978801739472E-2"/>
                  <c:y val="3.89618987262336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F6-4822-95F5-D0207B2A8C7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lumMod val="75000"/>
                      </a:schemeClr>
                    </a:solidFill>
                    <a:latin typeface="+mn-lt"/>
                    <a:ea typeface="+mn-ea"/>
                    <a:cs typeface="+mn-cs"/>
                  </a:defRPr>
                </a:pPr>
                <a:endParaRPr lang="en-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Sheet1!$B$2:$B$6</c:f>
              <c:numCache>
                <c:formatCode>0</c:formatCode>
                <c:ptCount val="5"/>
                <c:pt idx="0">
                  <c:v>5.7</c:v>
                </c:pt>
                <c:pt idx="1">
                  <c:v>3.8</c:v>
                </c:pt>
                <c:pt idx="2">
                  <c:v>7.9</c:v>
                </c:pt>
                <c:pt idx="3">
                  <c:v>12.5</c:v>
                </c:pt>
                <c:pt idx="4">
                  <c:v>28</c:v>
                </c:pt>
              </c:numCache>
            </c:numRef>
          </c:val>
          <c:smooth val="0"/>
          <c:extLst>
            <c:ext xmlns:c16="http://schemas.microsoft.com/office/drawing/2014/chart" uri="{C3380CC4-5D6E-409C-BE32-E72D297353CC}">
              <c16:uniqueId val="{00000003-1EF6-4822-95F5-D0207B2A8C7A}"/>
            </c:ext>
          </c:extLst>
        </c:ser>
        <c:ser>
          <c:idx val="1"/>
          <c:order val="1"/>
          <c:tx>
            <c:strRef>
              <c:f>Sheet1!$C$1</c:f>
              <c:strCache>
                <c:ptCount val="1"/>
                <c:pt idx="0">
                  <c:v>Δικαιώνει την αντιπολίτευση</c:v>
                </c:pt>
              </c:strCache>
            </c:strRef>
          </c:tx>
          <c:spPr>
            <a:ln w="38100" cap="flat" cmpd="dbl" algn="ctr">
              <a:solidFill>
                <a:schemeClr val="accent1">
                  <a:lumMod val="75000"/>
                </a:schemeClr>
              </a:solidFill>
              <a:miter lim="800000"/>
            </a:ln>
            <a:effectLst/>
          </c:spPr>
          <c:marker>
            <c:symbol val="none"/>
          </c:marker>
          <c:dLbls>
            <c:dLbl>
              <c:idx val="3"/>
              <c:layout>
                <c:manualLayout>
                  <c:x val="-2.8037978801739472E-2"/>
                  <c:y val="-0.1055444797597973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E1-498A-AD22-ED4DA9D719E9}"/>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75000"/>
                      </a:schemeClr>
                    </a:solidFill>
                    <a:latin typeface="+mn-lt"/>
                    <a:ea typeface="+mn-ea"/>
                    <a:cs typeface="+mn-cs"/>
                  </a:defRPr>
                </a:pPr>
                <a:endParaRPr lang="en-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Sheet1!$C$2:$C$6</c:f>
              <c:numCache>
                <c:formatCode>0</c:formatCode>
                <c:ptCount val="5"/>
                <c:pt idx="0">
                  <c:v>47.7</c:v>
                </c:pt>
                <c:pt idx="1">
                  <c:v>46.8</c:v>
                </c:pt>
                <c:pt idx="2">
                  <c:v>22.4</c:v>
                </c:pt>
                <c:pt idx="3">
                  <c:v>16.100000000000001</c:v>
                </c:pt>
                <c:pt idx="4">
                  <c:v>12.9</c:v>
                </c:pt>
              </c:numCache>
            </c:numRef>
          </c:val>
          <c:smooth val="0"/>
          <c:extLst>
            <c:ext xmlns:c16="http://schemas.microsoft.com/office/drawing/2014/chart" uri="{C3380CC4-5D6E-409C-BE32-E72D297353CC}">
              <c16:uniqueId val="{00000004-1EF6-4822-95F5-D0207B2A8C7A}"/>
            </c:ext>
          </c:extLst>
        </c:ser>
        <c:ser>
          <c:idx val="2"/>
          <c:order val="2"/>
          <c:tx>
            <c:strRef>
              <c:f>Sheet1!$D$1</c:f>
              <c:strCache>
                <c:ptCount val="1"/>
                <c:pt idx="0">
                  <c:v>Δεν δικαιώνει κανένα από τους δυο</c:v>
                </c:pt>
              </c:strCache>
            </c:strRef>
          </c:tx>
          <c:spPr>
            <a:ln w="38100" cap="flat" cmpd="dbl" algn="ctr">
              <a:solidFill>
                <a:srgbClr val="FFC000"/>
              </a:solidFill>
              <a:miter lim="800000"/>
            </a:ln>
            <a:effectLst/>
          </c:spPr>
          <c:marker>
            <c:symbol val="none"/>
          </c:marker>
          <c:dLbls>
            <c:dLbl>
              <c:idx val="0"/>
              <c:layout>
                <c:manualLayout>
                  <c:x val="-4.5001319476949034E-2"/>
                  <c:y val="5.64778233912071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8E1-498A-AD22-ED4DA9D719E9}"/>
                </c:ext>
              </c:extLst>
            </c:dLbl>
            <c:dLbl>
              <c:idx val="1"/>
              <c:layout>
                <c:manualLayout>
                  <c:x val="-4.0154650712603421E-2"/>
                  <c:y val="5.64778233912071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8E1-498A-AD22-ED4DA9D719E9}"/>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A27B00"/>
                    </a:solidFill>
                    <a:latin typeface="+mn-lt"/>
                    <a:ea typeface="+mn-ea"/>
                    <a:cs typeface="+mn-cs"/>
                  </a:defRPr>
                </a:pPr>
                <a:endParaRPr lang="en-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Sheet1!$D$2:$D$6</c:f>
              <c:numCache>
                <c:formatCode>0</c:formatCode>
                <c:ptCount val="5"/>
                <c:pt idx="0">
                  <c:v>45.6</c:v>
                </c:pt>
                <c:pt idx="1">
                  <c:v>47.3</c:v>
                </c:pt>
                <c:pt idx="2">
                  <c:v>68</c:v>
                </c:pt>
                <c:pt idx="3">
                  <c:v>66.900000000000006</c:v>
                </c:pt>
                <c:pt idx="4">
                  <c:v>56.6</c:v>
                </c:pt>
              </c:numCache>
            </c:numRef>
          </c:val>
          <c:smooth val="0"/>
          <c:extLst>
            <c:ext xmlns:c16="http://schemas.microsoft.com/office/drawing/2014/chart" uri="{C3380CC4-5D6E-409C-BE32-E72D297353CC}">
              <c16:uniqueId val="{00000004-88E1-498A-AD22-ED4DA9D719E9}"/>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R"/>
          </a:p>
        </c:txPr>
        <c:crossAx val="331354896"/>
        <c:crosses val="autoZero"/>
        <c:auto val="0"/>
        <c:lblAlgn val="ctr"/>
        <c:lblOffset val="100"/>
        <c:noMultiLvlLbl val="0"/>
      </c:catAx>
      <c:valAx>
        <c:axId val="331354896"/>
        <c:scaling>
          <c:orientation val="minMax"/>
          <c:max val="100"/>
        </c:scaling>
        <c:delete val="0"/>
        <c:axPos val="l"/>
        <c:majorGridlines>
          <c:spPr>
            <a:ln w="9525" cap="flat" cmpd="sng" algn="ctr">
              <a:solidFill>
                <a:schemeClr val="tx1">
                  <a:lumMod val="15000"/>
                  <a:lumOff val="85000"/>
                  <a:alpha val="32000"/>
                </a:schemeClr>
              </a:solidFill>
              <a:round/>
            </a:ln>
            <a:effectLst/>
          </c:spPr>
        </c:majorGridlines>
        <c:numFmt formatCode="0"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R"/>
          </a:p>
        </c:txPr>
        <c:crossAx val="331351944"/>
        <c:crosses val="autoZero"/>
        <c:crossBetween val="between"/>
        <c:majorUnit val="20"/>
      </c:valAx>
      <c:spPr>
        <a:noFill/>
        <a:ln>
          <a:noFill/>
        </a:ln>
        <a:effectLst/>
      </c:spPr>
    </c:plotArea>
    <c:legend>
      <c:legendPos val="t"/>
      <c:layout>
        <c:manualLayout>
          <c:xMode val="edge"/>
          <c:yMode val="edge"/>
          <c:x val="2.2361270308066859E-2"/>
          <c:y val="0.84893825222793595"/>
          <c:w val="0.97763872969193311"/>
          <c:h val="0.1510617477720640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l-GR" sz="1200" dirty="0"/>
              <a:t>Συνολικές αναφορές</a:t>
            </a:r>
          </a:p>
        </c:rich>
      </c:tx>
      <c:layout>
        <c:manualLayout>
          <c:xMode val="edge"/>
          <c:yMode val="edge"/>
          <c:x val="0.36980999239815565"/>
          <c:y val="2.904005469591404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GR"/>
        </a:p>
      </c:txPr>
    </c:title>
    <c:autoTitleDeleted val="0"/>
    <c:plotArea>
      <c:layout/>
      <c:barChart>
        <c:barDir val="bar"/>
        <c:grouping val="clustered"/>
        <c:varyColors val="0"/>
        <c:ser>
          <c:idx val="0"/>
          <c:order val="0"/>
          <c:tx>
            <c:strRef>
              <c:f>Sheet1!$B$1</c:f>
              <c:strCache>
                <c:ptCount val="1"/>
                <c:pt idx="0">
                  <c:v>Συνολικές αναφορές</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Η ανάγκη να αποδoθεί δικαιοσύνη</c:v>
                </c:pt>
                <c:pt idx="1">
                  <c:v>Η συμπαράσταση στις οικογένειες των θυμάτων</c:v>
                </c:pt>
                <c:pt idx="2">
                  <c:v>Η διαμαρτυρία κατά της Κυβέρνησης</c:v>
                </c:pt>
                <c:pt idx="3">
                  <c:v>Η προσπάθεια της αντιπολίτευσης να πιέσει την Κυβέρνηση</c:v>
                </c:pt>
                <c:pt idx="4">
                  <c:v>Άλλο  (αυθ.)</c:v>
                </c:pt>
                <c:pt idx="5">
                  <c:v>ΔΓ/ΔΑ (αυθ.)</c:v>
                </c:pt>
              </c:strCache>
            </c:strRef>
          </c:cat>
          <c:val>
            <c:numRef>
              <c:f>Sheet1!$B$2:$B$7</c:f>
              <c:numCache>
                <c:formatCode>0</c:formatCode>
                <c:ptCount val="6"/>
                <c:pt idx="0">
                  <c:v>76.3</c:v>
                </c:pt>
                <c:pt idx="1">
                  <c:v>52.4</c:v>
                </c:pt>
                <c:pt idx="2">
                  <c:v>32.700000000000003</c:v>
                </c:pt>
                <c:pt idx="3">
                  <c:v>10.3</c:v>
                </c:pt>
                <c:pt idx="4">
                  <c:v>2.2999999999999998</c:v>
                </c:pt>
                <c:pt idx="5">
                  <c:v>0.7</c:v>
                </c:pt>
              </c:numCache>
            </c:numRef>
          </c:val>
          <c:extLst>
            <c:ext xmlns:c16="http://schemas.microsoft.com/office/drawing/2014/chart" uri="{C3380CC4-5D6E-409C-BE32-E72D297353CC}">
              <c16:uniqueId val="{00000000-454B-4918-8655-3480586EDACD}"/>
            </c:ext>
          </c:extLst>
        </c:ser>
        <c:dLbls>
          <c:showLegendKey val="0"/>
          <c:showVal val="0"/>
          <c:showCatName val="0"/>
          <c:showSerName val="0"/>
          <c:showPercent val="0"/>
          <c:showBubbleSize val="0"/>
        </c:dLbls>
        <c:gapWidth val="100"/>
        <c:axId val="681304584"/>
        <c:axId val="681306744"/>
      </c:barChart>
      <c:catAx>
        <c:axId val="6813045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GR"/>
          </a:p>
        </c:txPr>
        <c:crossAx val="681306744"/>
        <c:crosses val="autoZero"/>
        <c:auto val="1"/>
        <c:lblAlgn val="ctr"/>
        <c:lblOffset val="100"/>
        <c:noMultiLvlLbl val="0"/>
      </c:catAx>
      <c:valAx>
        <c:axId val="681306744"/>
        <c:scaling>
          <c:orientation val="minMax"/>
          <c:max val="80"/>
        </c:scaling>
        <c:delete val="1"/>
        <c:axPos val="t"/>
        <c:numFmt formatCode="0" sourceLinked="1"/>
        <c:majorTickMark val="out"/>
        <c:minorTickMark val="none"/>
        <c:tickLblPos val="nextTo"/>
        <c:crossAx val="681304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Συμμετείχαν στα συλλαλητήρια</c:v>
                </c:pt>
              </c:strCache>
            </c:strRef>
          </c:tx>
          <c:spPr>
            <a:solidFill>
              <a:schemeClr val="bg1">
                <a:lumMod val="85000"/>
              </a:schemeClr>
            </a:solidFill>
            <a:ln>
              <a:noFill/>
            </a:ln>
            <a:effectLst/>
          </c:spPr>
          <c:invertIfNegative val="0"/>
          <c:dLbls>
            <c:dLbl>
              <c:idx val="3"/>
              <c:layout>
                <c:manualLayout>
                  <c:x val="-1.9685042421266417E-2"/>
                  <c:y val="-1.34262481389141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C0B-4F0F-BB78-5C571885D9D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Poppins Light" pitchFamily="2" charset="77"/>
                  </a:defRPr>
                </a:pPr>
                <a:endParaRPr lang="en-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Sheet1!$A$2:$A$7</c:f>
              <c:strCache>
                <c:ptCount val="6"/>
                <c:pt idx="0">
                  <c:v>Η ανάγκη να αποδωθεί δικαιοσύνη</c:v>
                </c:pt>
                <c:pt idx="1">
                  <c:v>Η συμπαράσταση στις οικογένειες των θυμάτων</c:v>
                </c:pt>
                <c:pt idx="2">
                  <c:v>Η διαμαρτυρία κατά της Κυβέρνησης</c:v>
                </c:pt>
                <c:pt idx="3">
                  <c:v>Η προσπάθεια της αντιπολίτευσης να πιέσει την Κυβέρνηση</c:v>
                </c:pt>
                <c:pt idx="4">
                  <c:v>Άλλο  (αυθ.)</c:v>
                </c:pt>
                <c:pt idx="5">
                  <c:v>ΔΓ/ΔΑ (αυθ.)</c:v>
                </c:pt>
              </c:strCache>
            </c:strRef>
          </c:cat>
          <c:val>
            <c:numRef>
              <c:f>Sheet1!$B$2:$B$7</c:f>
              <c:numCache>
                <c:formatCode>0</c:formatCode>
                <c:ptCount val="6"/>
                <c:pt idx="0">
                  <c:v>85.4</c:v>
                </c:pt>
                <c:pt idx="1">
                  <c:v>55.3</c:v>
                </c:pt>
                <c:pt idx="2">
                  <c:v>33.700000000000003</c:v>
                </c:pt>
                <c:pt idx="3">
                  <c:v>3.9</c:v>
                </c:pt>
                <c:pt idx="4">
                  <c:v>1.1000000000000001</c:v>
                </c:pt>
              </c:numCache>
            </c:numRef>
          </c:val>
          <c:extLst>
            <c:ext xmlns:c16="http://schemas.microsoft.com/office/drawing/2014/chart" uri="{C3380CC4-5D6E-409C-BE32-E72D297353CC}">
              <c16:uniqueId val="{00000000-CC0B-4F0F-BB78-5C571885D9DE}"/>
            </c:ext>
          </c:extLst>
        </c:ser>
        <c:ser>
          <c:idx val="1"/>
          <c:order val="1"/>
          <c:tx>
            <c:strRef>
              <c:f>Sheet1!$C$1</c:f>
              <c:strCache>
                <c:ptCount val="1"/>
                <c:pt idx="0">
                  <c:v>Δε συμμετείχαν στα συλλαλητήρια</c:v>
                </c:pt>
              </c:strCache>
            </c:strRef>
          </c:tx>
          <c:spPr>
            <a:solidFill>
              <a:schemeClr val="accent2">
                <a:lumMod val="75000"/>
              </a:schemeClr>
            </a:solidFill>
            <a:ln>
              <a:noFill/>
            </a:ln>
            <a:effectLst/>
          </c:spPr>
          <c:invertIfNegative val="0"/>
          <c:dPt>
            <c:idx val="0"/>
            <c:invertIfNegative val="0"/>
            <c:bubble3D val="0"/>
            <c:extLst>
              <c:ext xmlns:c16="http://schemas.microsoft.com/office/drawing/2014/chart" uri="{C3380CC4-5D6E-409C-BE32-E72D297353CC}">
                <c16:uniqueId val="{00000001-CC0B-4F0F-BB78-5C571885D9DE}"/>
              </c:ext>
            </c:extLst>
          </c:dPt>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3-CC0B-4F0F-BB78-5C571885D9DE}"/>
              </c:ext>
            </c:extLst>
          </c:dPt>
          <c:dLbls>
            <c:dLbl>
              <c:idx val="4"/>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Poppins Light" pitchFamily="2" charset="77"/>
                    </a:defRPr>
                  </a:pPr>
                  <a:endParaRPr lang="en-GR"/>
                </a:p>
              </c:txPr>
              <c:dLblPos val="inEnd"/>
              <c:showLegendKey val="0"/>
              <c:showVal val="1"/>
              <c:showCatName val="0"/>
              <c:showSerName val="0"/>
              <c:showPercent val="0"/>
              <c:showBubbleSize val="0"/>
              <c:extLst>
                <c:ext xmlns:c16="http://schemas.microsoft.com/office/drawing/2014/chart" uri="{C3380CC4-5D6E-409C-BE32-E72D297353CC}">
                  <c16:uniqueId val="{00000007-CC0B-4F0F-BB78-5C571885D9DE}"/>
                </c:ext>
              </c:extLst>
            </c:dLbl>
            <c:dLbl>
              <c:idx val="5"/>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Poppins Light" pitchFamily="2" charset="77"/>
                    </a:defRPr>
                  </a:pPr>
                  <a:endParaRPr lang="en-GR"/>
                </a:p>
              </c:txPr>
              <c:dLblPos val="inEnd"/>
              <c:showLegendKey val="0"/>
              <c:showVal val="1"/>
              <c:showCatName val="0"/>
              <c:showSerName val="0"/>
              <c:showPercent val="0"/>
              <c:showBubbleSize val="0"/>
              <c:extLst>
                <c:ext xmlns:c16="http://schemas.microsoft.com/office/drawing/2014/chart" uri="{C3380CC4-5D6E-409C-BE32-E72D297353CC}">
                  <c16:uniqueId val="{00000008-CC0B-4F0F-BB78-5C571885D9DE}"/>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Poppins Light" pitchFamily="2" charset="77"/>
                  </a:defRPr>
                </a:pPr>
                <a:endParaRPr lang="en-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Sheet1!$A$2:$A$7</c:f>
              <c:strCache>
                <c:ptCount val="6"/>
                <c:pt idx="0">
                  <c:v>Η ανάγκη να αποδωθεί δικαιοσύνη</c:v>
                </c:pt>
                <c:pt idx="1">
                  <c:v>Η συμπαράσταση στις οικογένειες των θυμάτων</c:v>
                </c:pt>
                <c:pt idx="2">
                  <c:v>Η διαμαρτυρία κατά της Κυβέρνησης</c:v>
                </c:pt>
                <c:pt idx="3">
                  <c:v>Η προσπάθεια της αντιπολίτευσης να πιέσει την Κυβέρνηση</c:v>
                </c:pt>
                <c:pt idx="4">
                  <c:v>Άλλο  (αυθ.)</c:v>
                </c:pt>
                <c:pt idx="5">
                  <c:v>ΔΓ/ΔΑ (αυθ.)</c:v>
                </c:pt>
              </c:strCache>
            </c:strRef>
          </c:cat>
          <c:val>
            <c:numRef>
              <c:f>Sheet1!$C$2:$C$7</c:f>
              <c:numCache>
                <c:formatCode>0</c:formatCode>
                <c:ptCount val="6"/>
                <c:pt idx="0">
                  <c:v>64.5</c:v>
                </c:pt>
                <c:pt idx="1">
                  <c:v>48.5</c:v>
                </c:pt>
                <c:pt idx="2">
                  <c:v>31.5</c:v>
                </c:pt>
                <c:pt idx="3">
                  <c:v>18.899999999999999</c:v>
                </c:pt>
                <c:pt idx="4">
                  <c:v>3.9</c:v>
                </c:pt>
                <c:pt idx="5">
                  <c:v>0.9</c:v>
                </c:pt>
              </c:numCache>
            </c:numRef>
          </c:val>
          <c:extLst>
            <c:ext xmlns:c16="http://schemas.microsoft.com/office/drawing/2014/chart" uri="{C3380CC4-5D6E-409C-BE32-E72D297353CC}">
              <c16:uniqueId val="{00000005-CC0B-4F0F-BB78-5C571885D9DE}"/>
            </c:ext>
          </c:extLst>
        </c:ser>
        <c:dLbls>
          <c:dLblPos val="inEnd"/>
          <c:showLegendKey val="0"/>
          <c:showVal val="1"/>
          <c:showCatName val="0"/>
          <c:showSerName val="0"/>
          <c:showPercent val="0"/>
          <c:showBubbleSize val="0"/>
        </c:dLbls>
        <c:gapWidth val="100"/>
        <c:overlap val="46"/>
        <c:axId val="637464016"/>
        <c:axId val="323156224"/>
      </c:barChart>
      <c:catAx>
        <c:axId val="6374640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Poppins Light" pitchFamily="2" charset="77"/>
              </a:defRPr>
            </a:pPr>
            <a:endParaRPr lang="en-GR"/>
          </a:p>
        </c:txPr>
        <c:crossAx val="323156224"/>
        <c:crosses val="autoZero"/>
        <c:auto val="1"/>
        <c:lblAlgn val="ctr"/>
        <c:lblOffset val="100"/>
        <c:noMultiLvlLbl val="0"/>
      </c:catAx>
      <c:valAx>
        <c:axId val="323156224"/>
        <c:scaling>
          <c:orientation val="minMax"/>
          <c:max val="100"/>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Poppins Light" pitchFamily="2" charset="77"/>
              </a:defRPr>
            </a:pPr>
            <a:endParaRPr lang="en-GR"/>
          </a:p>
        </c:txPr>
        <c:crossAx val="637464016"/>
        <c:crosses val="autoZero"/>
        <c:crossBetween val="between"/>
        <c:majorUnit val="20"/>
      </c:valAx>
      <c:spPr>
        <a:noFill/>
        <a:ln>
          <a:noFill/>
        </a:ln>
        <a:effectLst/>
      </c:spPr>
    </c:plotArea>
    <c:legend>
      <c:legendPos val="t"/>
      <c:layout>
        <c:manualLayout>
          <c:xMode val="edge"/>
          <c:yMode val="edge"/>
          <c:x val="0.12536148015398971"/>
          <c:y val="1.6956231782342509E-2"/>
          <c:w val="0.82604855013462553"/>
          <c:h val="0.1295506083218070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Poppins Light" pitchFamily="2" charset="77"/>
            </a:defRPr>
          </a:pPr>
          <a:endParaRPr lang="en-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i="0">
          <a:solidFill>
            <a:schemeClr val="tx1"/>
          </a:solidFill>
          <a:latin typeface="Poppins Light" pitchFamily="2" charset="77"/>
          <a:cs typeface="Poppins Light" pitchFamily="2" charset="77"/>
        </a:defRPr>
      </a:pPr>
      <a:endParaRPr lang="en-G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03461198366251"/>
          <c:y val="0.2347159872924417"/>
          <c:w val="0.41270509635493424"/>
          <c:h val="0.71787328452540444"/>
        </c:manualLayout>
      </c:layout>
      <c:pieChart>
        <c:varyColors val="1"/>
        <c:ser>
          <c:idx val="0"/>
          <c:order val="0"/>
          <c:tx>
            <c:strRef>
              <c:f>Sheet1!$B$1</c:f>
              <c:strCache>
                <c:ptCount val="1"/>
                <c:pt idx="0">
                  <c:v>Series 1</c:v>
                </c:pt>
              </c:strCache>
            </c:strRef>
          </c:tx>
          <c:dPt>
            <c:idx val="0"/>
            <c:bubble3D val="0"/>
            <c:spPr>
              <a:solidFill>
                <a:schemeClr val="accent2">
                  <a:lumMod val="75000"/>
                  <a:alpha val="70000"/>
                </a:schemeClr>
              </a:solidFill>
              <a:ln>
                <a:noFill/>
              </a:ln>
              <a:effectLst/>
            </c:spPr>
            <c:extLst>
              <c:ext xmlns:c16="http://schemas.microsoft.com/office/drawing/2014/chart" uri="{C3380CC4-5D6E-409C-BE32-E72D297353CC}">
                <c16:uniqueId val="{00000001-D624-4C67-A62D-A34029C7532B}"/>
              </c:ext>
            </c:extLst>
          </c:dPt>
          <c:dPt>
            <c:idx val="1"/>
            <c:bubble3D val="0"/>
            <c:spPr>
              <a:solidFill>
                <a:srgbClr val="FFC000">
                  <a:alpha val="50000"/>
                </a:srgbClr>
              </a:solidFill>
              <a:ln>
                <a:noFill/>
              </a:ln>
              <a:effectLst/>
            </c:spPr>
            <c:extLst>
              <c:ext xmlns:c16="http://schemas.microsoft.com/office/drawing/2014/chart" uri="{C3380CC4-5D6E-409C-BE32-E72D297353CC}">
                <c16:uniqueId val="{00000003-D624-4C67-A62D-A34029C7532B}"/>
              </c:ext>
            </c:extLst>
          </c:dPt>
          <c:dPt>
            <c:idx val="2"/>
            <c:bubble3D val="0"/>
            <c:spPr>
              <a:solidFill>
                <a:schemeClr val="accent1">
                  <a:lumMod val="75000"/>
                  <a:alpha val="70000"/>
                </a:schemeClr>
              </a:solidFill>
              <a:ln>
                <a:noFill/>
              </a:ln>
              <a:effectLst/>
            </c:spPr>
            <c:extLst>
              <c:ext xmlns:c16="http://schemas.microsoft.com/office/drawing/2014/chart" uri="{C3380CC4-5D6E-409C-BE32-E72D297353CC}">
                <c16:uniqueId val="{00000005-D624-4C67-A62D-A34029C7532B}"/>
              </c:ext>
            </c:extLst>
          </c:dPt>
          <c:dLbls>
            <c:dLbl>
              <c:idx val="1"/>
              <c:layout>
                <c:manualLayout>
                  <c:x val="4.6484939716760001E-2"/>
                  <c:y val="-4.0945559526243673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G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24-4C67-A62D-A34029C7532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GR"/>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Υψηλή δημοκρατικότητα (7-10)</c:v>
                </c:pt>
                <c:pt idx="1">
                  <c:v>Μέτρια δημοκρατικότητα (5-6)</c:v>
                </c:pt>
                <c:pt idx="2">
                  <c:v>Χαμηλή δημοκρατικότητα (1-4)</c:v>
                </c:pt>
              </c:strCache>
            </c:strRef>
          </c:cat>
          <c:val>
            <c:numRef>
              <c:f>Sheet1!$B$2:$B$4</c:f>
              <c:numCache>
                <c:formatCode>0</c:formatCode>
                <c:ptCount val="3"/>
                <c:pt idx="0">
                  <c:v>22</c:v>
                </c:pt>
                <c:pt idx="1">
                  <c:v>21</c:v>
                </c:pt>
                <c:pt idx="2">
                  <c:v>57</c:v>
                </c:pt>
              </c:numCache>
            </c:numRef>
          </c:val>
          <c:extLst>
            <c:ext xmlns:c16="http://schemas.microsoft.com/office/drawing/2014/chart" uri="{C3380CC4-5D6E-409C-BE32-E72D297353CC}">
              <c16:uniqueId val="{00000008-D624-4C67-A62D-A34029C7532B}"/>
            </c:ext>
          </c:extLst>
        </c:ser>
        <c:dLbls>
          <c:showLegendKey val="0"/>
          <c:showVal val="0"/>
          <c:showCatName val="0"/>
          <c:showSerName val="0"/>
          <c:showPercent val="0"/>
          <c:showBubbleSize val="0"/>
          <c:showLeaderLines val="1"/>
        </c:dLbls>
        <c:firstSliceAng val="150"/>
      </c:pieChart>
      <c:spPr>
        <a:pattFill>
          <a:fgClr>
            <a:srgbClr val="000000">
              <a:alpha val="0"/>
            </a:srgbClr>
          </a:fgClr>
          <a:bgClr>
            <a:srgbClr val="FFFFFF"/>
          </a:bgClr>
        </a:pattFill>
        <a:ln w="25400">
          <a:noFill/>
        </a:ln>
        <a:effectLst/>
      </c:spPr>
    </c:plotArea>
    <c:legend>
      <c:legendPos val="t"/>
      <c:layout>
        <c:manualLayout>
          <c:xMode val="edge"/>
          <c:yMode val="edge"/>
          <c:x val="3.8370913863039847E-2"/>
          <c:y val="0"/>
          <c:w val="0.95445246817409857"/>
          <c:h val="0.15852678993771344"/>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dk1">
                  <a:lumMod val="65000"/>
                  <a:lumOff val="35000"/>
                </a:schemeClr>
              </a:solidFill>
              <a:latin typeface="+mn-lt"/>
              <a:ea typeface="+mn-ea"/>
              <a:cs typeface="+mn-cs"/>
            </a:defRPr>
          </a:pPr>
          <a:endParaRPr lang="en-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G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r>
              <a:rPr lang="el-GR" sz="1200" b="0" i="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Ανάλυση</a:t>
            </a:r>
            <a:endParaRPr lang="en-US" sz="1200" b="0" i="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c:rich>
      </c:tx>
      <c:layout>
        <c:manualLayout>
          <c:xMode val="edge"/>
          <c:yMode val="edge"/>
          <c:x val="0.49280020473915598"/>
          <c:y val="1.5479609247270243E-2"/>
        </c:manualLayout>
      </c:layout>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GR"/>
        </a:p>
      </c:txPr>
    </c:title>
    <c:autoTitleDeleted val="0"/>
    <c:plotArea>
      <c:layout/>
      <c:barChart>
        <c:barDir val="bar"/>
        <c:grouping val="stacked"/>
        <c:varyColors val="0"/>
        <c:ser>
          <c:idx val="0"/>
          <c:order val="0"/>
          <c:tx>
            <c:strRef>
              <c:f>Sheet1!$B$1</c:f>
              <c:strCache>
                <c:ptCount val="1"/>
                <c:pt idx="0">
                  <c:v>Υψηλή δημοκρατικότητα</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7E8A-4042-9BDC-AD230CED0AAF}"/>
              </c:ext>
            </c:extLst>
          </c:dPt>
          <c:dPt>
            <c:idx val="1"/>
            <c:invertIfNegative val="0"/>
            <c:bubble3D val="0"/>
            <c:extLst>
              <c:ext xmlns:c16="http://schemas.microsoft.com/office/drawing/2014/chart" uri="{C3380CC4-5D6E-409C-BE32-E72D297353CC}">
                <c16:uniqueId val="{00000001-7E8A-4042-9BDC-AD230CED0AAF}"/>
              </c:ext>
            </c:extLst>
          </c:dPt>
          <c:dPt>
            <c:idx val="2"/>
            <c:invertIfNegative val="0"/>
            <c:bubble3D val="0"/>
            <c:extLst>
              <c:ext xmlns:c16="http://schemas.microsoft.com/office/drawing/2014/chart" uri="{C3380CC4-5D6E-409C-BE32-E72D297353CC}">
                <c16:uniqueId val="{00000002-7E8A-4042-9BDC-AD230CED0AAF}"/>
              </c:ext>
            </c:extLst>
          </c:dPt>
          <c:dPt>
            <c:idx val="3"/>
            <c:invertIfNegative val="0"/>
            <c:bubble3D val="0"/>
            <c:extLst>
              <c:ext xmlns:c16="http://schemas.microsoft.com/office/drawing/2014/chart" uri="{C3380CC4-5D6E-409C-BE32-E72D297353CC}">
                <c16:uniqueId val="{00000003-7E8A-4042-9BDC-AD230CED0AAF}"/>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Sheet1!$A$2:$A$21</c:f>
              <c:strCache>
                <c:ptCount val="20"/>
                <c:pt idx="0">
                  <c:v>Σύνολο</c:v>
                </c:pt>
                <c:pt idx="2">
                  <c:v>Αριστεροί</c:v>
                </c:pt>
                <c:pt idx="3">
                  <c:v>Κεντροαριστεροί</c:v>
                </c:pt>
                <c:pt idx="4">
                  <c:v>Κεντρώοι</c:v>
                </c:pt>
                <c:pt idx="5">
                  <c:v>Κεντροδεξιοί</c:v>
                </c:pt>
                <c:pt idx="6">
                  <c:v>Δεξιοί</c:v>
                </c:pt>
                <c:pt idx="7">
                  <c:v>Τίποτα (αυθ.)</c:v>
                </c:pt>
                <c:pt idx="9">
                  <c:v>Generation Z  (17-28 ετών)</c:v>
                </c:pt>
                <c:pt idx="10">
                  <c:v>Millennials (29-44 ετών)</c:v>
                </c:pt>
                <c:pt idx="11">
                  <c:v>Generation X  (45-60 ετών)</c:v>
                </c:pt>
                <c:pt idx="12">
                  <c:v>Boomers (61-79 ετών)</c:v>
                </c:pt>
                <c:pt idx="13">
                  <c:v>Silent  (80+ ετών)</c:v>
                </c:pt>
                <c:pt idx="15">
                  <c:v>Αγροτική τάξη**</c:v>
                </c:pt>
                <c:pt idx="16">
                  <c:v>Εργατική τάξη</c:v>
                </c:pt>
                <c:pt idx="17">
                  <c:v>Μικρομεσαίοι</c:v>
                </c:pt>
                <c:pt idx="18">
                  <c:v>Μεσαία τάξη</c:v>
                </c:pt>
                <c:pt idx="19">
                  <c:v>Ανώτερη τάξη</c:v>
                </c:pt>
              </c:strCache>
            </c:strRef>
          </c:cat>
          <c:val>
            <c:numRef>
              <c:f>Sheet1!$B$2:$B$21</c:f>
              <c:numCache>
                <c:formatCode>General</c:formatCode>
                <c:ptCount val="20"/>
                <c:pt idx="0">
                  <c:v>22</c:v>
                </c:pt>
                <c:pt idx="2">
                  <c:v>8</c:v>
                </c:pt>
                <c:pt idx="3">
                  <c:v>9</c:v>
                </c:pt>
                <c:pt idx="4">
                  <c:v>21</c:v>
                </c:pt>
                <c:pt idx="5">
                  <c:v>54</c:v>
                </c:pt>
                <c:pt idx="6">
                  <c:v>38</c:v>
                </c:pt>
                <c:pt idx="7">
                  <c:v>12</c:v>
                </c:pt>
                <c:pt idx="9">
                  <c:v>14</c:v>
                </c:pt>
                <c:pt idx="10">
                  <c:v>16</c:v>
                </c:pt>
                <c:pt idx="11">
                  <c:v>21</c:v>
                </c:pt>
                <c:pt idx="12">
                  <c:v>30</c:v>
                </c:pt>
                <c:pt idx="13">
                  <c:v>51</c:v>
                </c:pt>
                <c:pt idx="15">
                  <c:v>25</c:v>
                </c:pt>
                <c:pt idx="16">
                  <c:v>10</c:v>
                </c:pt>
                <c:pt idx="17">
                  <c:v>15</c:v>
                </c:pt>
                <c:pt idx="18">
                  <c:v>27</c:v>
                </c:pt>
                <c:pt idx="19">
                  <c:v>39</c:v>
                </c:pt>
              </c:numCache>
            </c:numRef>
          </c:val>
          <c:extLst>
            <c:ext xmlns:c16="http://schemas.microsoft.com/office/drawing/2014/chart" uri="{C3380CC4-5D6E-409C-BE32-E72D297353CC}">
              <c16:uniqueId val="{00000004-7E8A-4042-9BDC-AD230CED0AAF}"/>
            </c:ext>
          </c:extLst>
        </c:ser>
        <c:ser>
          <c:idx val="1"/>
          <c:order val="1"/>
          <c:tx>
            <c:strRef>
              <c:f>Sheet1!$C$1</c:f>
              <c:strCache>
                <c:ptCount val="1"/>
                <c:pt idx="0">
                  <c:v>Μέτρια δημοκρατικότητα</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Sheet1!$A$2:$A$21</c:f>
              <c:strCache>
                <c:ptCount val="20"/>
                <c:pt idx="0">
                  <c:v>Σύνολο</c:v>
                </c:pt>
                <c:pt idx="2">
                  <c:v>Αριστεροί</c:v>
                </c:pt>
                <c:pt idx="3">
                  <c:v>Κεντροαριστεροί</c:v>
                </c:pt>
                <c:pt idx="4">
                  <c:v>Κεντρώοι</c:v>
                </c:pt>
                <c:pt idx="5">
                  <c:v>Κεντροδεξιοί</c:v>
                </c:pt>
                <c:pt idx="6">
                  <c:v>Δεξιοί</c:v>
                </c:pt>
                <c:pt idx="7">
                  <c:v>Τίποτα (αυθ.)</c:v>
                </c:pt>
                <c:pt idx="9">
                  <c:v>Generation Z  (17-28 ετών)</c:v>
                </c:pt>
                <c:pt idx="10">
                  <c:v>Millennials (29-44 ετών)</c:v>
                </c:pt>
                <c:pt idx="11">
                  <c:v>Generation X  (45-60 ετών)</c:v>
                </c:pt>
                <c:pt idx="12">
                  <c:v>Boomers (61-79 ετών)</c:v>
                </c:pt>
                <c:pt idx="13">
                  <c:v>Silent  (80+ ετών)</c:v>
                </c:pt>
                <c:pt idx="15">
                  <c:v>Αγροτική τάξη**</c:v>
                </c:pt>
                <c:pt idx="16">
                  <c:v>Εργατική τάξη</c:v>
                </c:pt>
                <c:pt idx="17">
                  <c:v>Μικρομεσαίοι</c:v>
                </c:pt>
                <c:pt idx="18">
                  <c:v>Μεσαία τάξη</c:v>
                </c:pt>
                <c:pt idx="19">
                  <c:v>Ανώτερη τάξη</c:v>
                </c:pt>
              </c:strCache>
            </c:strRef>
          </c:cat>
          <c:val>
            <c:numRef>
              <c:f>Sheet1!$C$2:$C$21</c:f>
              <c:numCache>
                <c:formatCode>General</c:formatCode>
                <c:ptCount val="20"/>
                <c:pt idx="0">
                  <c:v>21</c:v>
                </c:pt>
                <c:pt idx="2">
                  <c:v>12</c:v>
                </c:pt>
                <c:pt idx="3">
                  <c:v>24</c:v>
                </c:pt>
                <c:pt idx="4">
                  <c:v>29</c:v>
                </c:pt>
                <c:pt idx="5">
                  <c:v>21</c:v>
                </c:pt>
                <c:pt idx="6">
                  <c:v>19</c:v>
                </c:pt>
                <c:pt idx="7">
                  <c:v>15</c:v>
                </c:pt>
                <c:pt idx="9">
                  <c:v>22</c:v>
                </c:pt>
                <c:pt idx="10">
                  <c:v>19</c:v>
                </c:pt>
                <c:pt idx="11">
                  <c:v>22</c:v>
                </c:pt>
                <c:pt idx="12">
                  <c:v>20</c:v>
                </c:pt>
                <c:pt idx="13" formatCode="0">
                  <c:v>27</c:v>
                </c:pt>
                <c:pt idx="15" formatCode="0">
                  <c:v>23</c:v>
                </c:pt>
                <c:pt idx="16" formatCode="0">
                  <c:v>14</c:v>
                </c:pt>
                <c:pt idx="17" formatCode="0">
                  <c:v>19</c:v>
                </c:pt>
                <c:pt idx="18" formatCode="0">
                  <c:v>23</c:v>
                </c:pt>
                <c:pt idx="19" formatCode="0">
                  <c:v>21</c:v>
                </c:pt>
              </c:numCache>
            </c:numRef>
          </c:val>
          <c:extLst>
            <c:ext xmlns:c16="http://schemas.microsoft.com/office/drawing/2014/chart" uri="{C3380CC4-5D6E-409C-BE32-E72D297353CC}">
              <c16:uniqueId val="{00000005-7E8A-4042-9BDC-AD230CED0AAF}"/>
            </c:ext>
          </c:extLst>
        </c:ser>
        <c:ser>
          <c:idx val="2"/>
          <c:order val="2"/>
          <c:tx>
            <c:strRef>
              <c:f>Sheet1!$D$1</c:f>
              <c:strCache>
                <c:ptCount val="1"/>
                <c:pt idx="0">
                  <c:v>Χαμηλή δημοκρατικότητα</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Sheet1!$A$2:$A$21</c:f>
              <c:strCache>
                <c:ptCount val="20"/>
                <c:pt idx="0">
                  <c:v>Σύνολο</c:v>
                </c:pt>
                <c:pt idx="2">
                  <c:v>Αριστεροί</c:v>
                </c:pt>
                <c:pt idx="3">
                  <c:v>Κεντροαριστεροί</c:v>
                </c:pt>
                <c:pt idx="4">
                  <c:v>Κεντρώοι</c:v>
                </c:pt>
                <c:pt idx="5">
                  <c:v>Κεντροδεξιοί</c:v>
                </c:pt>
                <c:pt idx="6">
                  <c:v>Δεξιοί</c:v>
                </c:pt>
                <c:pt idx="7">
                  <c:v>Τίποτα (αυθ.)</c:v>
                </c:pt>
                <c:pt idx="9">
                  <c:v>Generation Z  (17-28 ετών)</c:v>
                </c:pt>
                <c:pt idx="10">
                  <c:v>Millennials (29-44 ετών)</c:v>
                </c:pt>
                <c:pt idx="11">
                  <c:v>Generation X  (45-60 ετών)</c:v>
                </c:pt>
                <c:pt idx="12">
                  <c:v>Boomers (61-79 ετών)</c:v>
                </c:pt>
                <c:pt idx="13">
                  <c:v>Silent  (80+ ετών)</c:v>
                </c:pt>
                <c:pt idx="15">
                  <c:v>Αγροτική τάξη**</c:v>
                </c:pt>
                <c:pt idx="16">
                  <c:v>Εργατική τάξη</c:v>
                </c:pt>
                <c:pt idx="17">
                  <c:v>Μικρομεσαίοι</c:v>
                </c:pt>
                <c:pt idx="18">
                  <c:v>Μεσαία τάξη</c:v>
                </c:pt>
                <c:pt idx="19">
                  <c:v>Ανώτερη τάξη</c:v>
                </c:pt>
              </c:strCache>
            </c:strRef>
          </c:cat>
          <c:val>
            <c:numRef>
              <c:f>Sheet1!$D$2:$D$21</c:f>
              <c:numCache>
                <c:formatCode>General</c:formatCode>
                <c:ptCount val="20"/>
                <c:pt idx="0">
                  <c:v>57</c:v>
                </c:pt>
                <c:pt idx="2">
                  <c:v>80</c:v>
                </c:pt>
                <c:pt idx="3">
                  <c:v>66</c:v>
                </c:pt>
                <c:pt idx="4">
                  <c:v>50</c:v>
                </c:pt>
                <c:pt idx="5">
                  <c:v>25</c:v>
                </c:pt>
                <c:pt idx="6">
                  <c:v>42</c:v>
                </c:pt>
                <c:pt idx="7">
                  <c:v>73</c:v>
                </c:pt>
                <c:pt idx="9">
                  <c:v>64</c:v>
                </c:pt>
                <c:pt idx="10">
                  <c:v>65</c:v>
                </c:pt>
                <c:pt idx="11">
                  <c:v>57</c:v>
                </c:pt>
                <c:pt idx="12">
                  <c:v>50</c:v>
                </c:pt>
                <c:pt idx="13">
                  <c:v>22</c:v>
                </c:pt>
                <c:pt idx="15">
                  <c:v>52</c:v>
                </c:pt>
                <c:pt idx="16">
                  <c:v>77</c:v>
                </c:pt>
                <c:pt idx="17">
                  <c:v>66</c:v>
                </c:pt>
                <c:pt idx="18">
                  <c:v>50</c:v>
                </c:pt>
                <c:pt idx="19">
                  <c:v>41</c:v>
                </c:pt>
              </c:numCache>
            </c:numRef>
          </c:val>
          <c:extLst>
            <c:ext xmlns:c16="http://schemas.microsoft.com/office/drawing/2014/chart" uri="{C3380CC4-5D6E-409C-BE32-E72D297353CC}">
              <c16:uniqueId val="{00000006-7E8A-4042-9BDC-AD230CED0AAF}"/>
            </c:ext>
          </c:extLst>
        </c:ser>
        <c:dLbls>
          <c:dLblPos val="inEnd"/>
          <c:showLegendKey val="0"/>
          <c:showVal val="1"/>
          <c:showCatName val="0"/>
          <c:showSerName val="0"/>
          <c:showPercent val="0"/>
          <c:showBubbleSize val="0"/>
        </c:dLbls>
        <c:gapWidth val="50"/>
        <c:overlap val="100"/>
        <c:axId val="331351944"/>
        <c:axId val="331354896"/>
      </c:barChart>
      <c:catAx>
        <c:axId val="331351944"/>
        <c:scaling>
          <c:orientation val="maxMin"/>
        </c:scaling>
        <c:delete val="0"/>
        <c:axPos val="l"/>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GR"/>
          </a:p>
        </c:txPr>
        <c:crossAx val="331354896"/>
        <c:crosses val="autoZero"/>
        <c:auto val="1"/>
        <c:lblAlgn val="ctr"/>
        <c:lblOffset val="100"/>
        <c:noMultiLvlLbl val="0"/>
      </c:catAx>
      <c:valAx>
        <c:axId val="331354896"/>
        <c:scaling>
          <c:orientation val="minMax"/>
          <c:max val="100"/>
        </c:scaling>
        <c:delete val="1"/>
        <c:axPos val="t"/>
        <c:numFmt formatCode="General" sourceLinked="1"/>
        <c:majorTickMark val="none"/>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legend>
      <c:legendPos val="t"/>
      <c:layout>
        <c:manualLayout>
          <c:xMode val="edge"/>
          <c:yMode val="edge"/>
          <c:x val="2.4022132461472539E-2"/>
          <c:y val="7.824442155740742E-2"/>
          <c:w val="0.97283694668846321"/>
          <c:h val="5.315073513471948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4.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8.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25.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26.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7.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28.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29.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1.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3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3.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34.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3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6.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37.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9.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ADCE21-7A2F-4CA0-B51E-9CA21D5ACDF1}" type="datetimeFigureOut">
              <a:rPr lang="el-GR" smtClean="0"/>
              <a:t>16/3/25</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2E1F6-33FA-4D65-A24B-22A61972806A}" type="slidenum">
              <a:rPr lang="el-GR" smtClean="0"/>
              <a:t>‹#›</a:t>
            </a:fld>
            <a:endParaRPr lang="el-GR"/>
          </a:p>
        </p:txBody>
      </p:sp>
    </p:spTree>
    <p:extLst>
      <p:ext uri="{BB962C8B-B14F-4D97-AF65-F5344CB8AC3E}">
        <p14:creationId xmlns:p14="http://schemas.microsoft.com/office/powerpoint/2010/main" val="1153315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640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58BF6-6098-0614-9C97-FB25BF88F9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0606C7-5A90-4A7F-08BE-D49BAAD07E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02DF77-48B5-190B-9B50-CEAA23CE52AA}"/>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2C4065CE-7CBE-2A01-B202-7F5E1D82506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F32F6-21A5-4057-AEA2-23EB81EC2ADA}"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908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1876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87561-25E3-8745-EEDB-5361B60A2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ADDAFF-6EED-C2CA-D6B1-56FFFEF832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2BD397-EE6D-3803-7942-8AE32FE2EDAF}"/>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D246291C-945E-F194-8DC4-C7AEF426558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D443FC-6D98-4605-8A7F-0527D70F9AB2}"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54074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38D75-3747-E4FD-6E12-D87C3E9591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8F3778-5D99-5A59-3DF2-C4B0CB79ED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DE8852-D822-1E09-D73C-882F8DA85042}"/>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A864400A-8AC9-6BE6-B30D-6841850EEFC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6550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96FDC-C7D9-9097-8D5C-C13F6C4768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B7CDFC-1C39-378D-3AAE-F4E6E0AF6F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9254-ED86-394D-6EC5-68EFDEC7C4C5}"/>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A4DC36D3-8092-4DCC-9922-8507AE4065E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4968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65420-815F-FE51-0C61-0E3EBBD99E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9BD9DB-26B9-4DF7-41E6-A5BECB6E77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C0BEEA-0D1A-8586-495D-00C56A66831E}"/>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68C45289-9D7B-83A4-E0C5-873EBEA716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F32F6-21A5-4057-AEA2-23EB81EC2ADA}"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061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8D9C1-66E0-7471-A7B3-701639F4DE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61A549-B3B5-77DD-9EE2-292A4D289F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955287-E2DB-5725-57D0-9AE421DA66B2}"/>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34DEAC3C-765C-0138-788E-6991F7C855B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F32F6-21A5-4057-AEA2-23EB81EC2ADA}"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8912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8C11E-81B1-139F-9286-0E8163C79A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82BA39-9848-85FE-40CE-FEE3E100A8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EA2996-5015-F142-93AB-83D3BFF405B9}"/>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20AFB8EF-DF0A-AB39-06ED-F7FAFCAA73F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D443FC-6D98-4605-8A7F-0527D70F9AB2}"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38676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60ADF-F55B-C7DF-033A-AE5AE49028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3E80B2-64F0-F3E7-481D-2F79CD4DB1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2FC3C5-A5AE-5B95-6042-6727909164CD}"/>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F9DE0195-1A17-189F-9E29-FED72C41C0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F32F6-21A5-4057-AEA2-23EB81EC2ADA}"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250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3A66B-83BE-007D-B559-5E6AD1C3E7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89F70-0F6C-A9E2-220B-FFBC697BF7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55CDFF-06AD-9EDD-FC8F-098F1B398EA0}"/>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B0CBA86B-685A-F4F8-16AE-2C1D20907D0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F32F6-21A5-4057-AEA2-23EB81EC2ADA}"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1616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A9DBC-C8CA-2E86-5770-90487D6E88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0B8294-D6E9-28C4-448F-A067BD393E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F5B9CC-8F56-B659-739D-2188B498F037}"/>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CAE7C7E5-3A48-157B-1602-57A868DDDC4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D443FC-6D98-4605-8A7F-0527D70F9AB2}"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03617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3A668-4BB2-81F6-CF70-F6504F1C86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53C037-F5F7-AF23-3770-6FAC9A0D5F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1AA279-CB94-0C8B-0507-FC377B5E34E8}"/>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B47C559F-D165-D450-F529-E212CF44169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1385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E1DA7-CA7F-0BE5-19BC-913CF5985E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C78D2D-6F13-2339-2EA1-BDA08DDB84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2EF174-812A-1A71-7F03-07E6819F6B2C}"/>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CBAD8DFF-7652-9E17-B36A-438CCFB5DD5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1156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30762-B19E-D080-DF4E-778DF4C8DB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B5FE71-E4A8-6488-9D43-BF26BA3763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B63D43-CE13-D7EF-4B40-8544D20DFFE2}"/>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CEDEB39A-BAA6-4B6D-5956-EE461321DF6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3600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92AC6-94C8-1F5A-1E47-4FE33B27A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441AAC-74DD-4FBD-53D4-98313AE6DB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0722E0-FF18-BBC3-9276-032929A00C70}"/>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CD15923F-7562-F9E2-5ED7-ADFCD1F4B18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4610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28F5A-C212-06F6-6397-32E48749F4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F991E6-EFFA-EB0A-3746-A5A5C0B2DB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5C56B5-E869-C362-A676-13F091402EF3}"/>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AED809F1-23CF-5E46-8D77-8BF665118E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D443FC-6D98-4605-8A7F-0527D70F9AB2}"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81905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FD2C8-0B74-DD69-F967-0ED5D7FD4C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6E6CD7-EB9F-6138-ADB7-C40BAF9DE7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CAEC24-E304-E749-9172-316286D8BE11}"/>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32819DC3-FA97-4D73-B89D-8D68B4E337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F32F6-21A5-4057-AEA2-23EB81EC2ADA}"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6435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AD249-8A0A-F9AF-37F7-DD0D592A0A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E818D-9DEF-8D79-517C-EEED5CB0C9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8EC176-AF35-22D5-3240-33246E2393DF}"/>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F934F13D-8648-14B2-E929-D3B2B706BC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F32F6-21A5-4057-AEA2-23EB81EC2ADA}"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9224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C8D69-FA9A-1EAF-CE96-6EF139C0A2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41A9CC-FDCA-A4B4-4DE5-376B10898F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95E8E2-4957-5817-26AB-2FA376DE8BD5}"/>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A0351AFC-35B4-2127-09E7-9838C1E770A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8609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B7A6D-D142-D348-B305-E261B87928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EB09DD-4095-7AF4-995B-3CC22E235B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B9B52C-D4D4-E971-31AF-3C987A30BD09}"/>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2884EA41-EB54-4F8F-4A85-FEDCA6210C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F32F6-21A5-4057-AEA2-23EB81EC2ADA}"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630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5198D-550A-566E-7955-842C31F175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10F1B2-A8DF-C985-16BC-6A49EF5782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AE2343-D0A2-5428-9356-1DC8A224503B}"/>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F75DD5FD-E7FD-5A79-EC29-7F695343E97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D443FC-6D98-4605-8A7F-0527D70F9AB2}"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75655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337A3-5398-AF8D-DF53-1B534016EF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4190E2-8606-3E64-2431-0CDB323C40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68A2B9-68B5-4624-BA52-F183CF4E65E0}"/>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1133FE96-6B35-A46F-CE98-0B2267FB681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F32F6-21A5-4057-AEA2-23EB81EC2ADA}"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86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ECF12-D9F6-5810-9BA3-36785EAE6B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62CF85F5-A051-DD5A-E808-3B17FBCD98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47D1B119-10A7-D78E-3EAF-A2E6D82FE8AE}"/>
              </a:ext>
            </a:extLst>
          </p:cNvPr>
          <p:cNvSpPr>
            <a:spLocks noGrp="1"/>
          </p:cNvSpPr>
          <p:nvPr>
            <p:ph type="dt" sz="half" idx="10"/>
          </p:nvPr>
        </p:nvSpPr>
        <p:spPr/>
        <p:txBody>
          <a:bodyPr/>
          <a:lstStyle/>
          <a:p>
            <a:fld id="{7210C147-848C-4A64-8F9E-EB533C2E2F25}" type="datetime1">
              <a:rPr lang="en-US" smtClean="0"/>
              <a:t>3/16/25</a:t>
            </a:fld>
            <a:endParaRPr lang="el-GR"/>
          </a:p>
        </p:txBody>
      </p:sp>
      <p:sp>
        <p:nvSpPr>
          <p:cNvPr id="5" name="Footer Placeholder 4">
            <a:extLst>
              <a:ext uri="{FF2B5EF4-FFF2-40B4-BE49-F238E27FC236}">
                <a16:creationId xmlns:a16="http://schemas.microsoft.com/office/drawing/2014/main" id="{B62C908F-2F61-2CC6-563D-BEBA1ED99EF1}"/>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A8BCED2-F604-826C-FF5E-C35412C8CEBD}"/>
              </a:ext>
            </a:extLst>
          </p:cNvPr>
          <p:cNvSpPr>
            <a:spLocks noGrp="1"/>
          </p:cNvSpPr>
          <p:nvPr>
            <p:ph type="sldNum" sz="quarter" idx="12"/>
          </p:nvPr>
        </p:nvSpPr>
        <p:spPr/>
        <p:txBody>
          <a:bodyPr/>
          <a:lstStyle/>
          <a:p>
            <a:fld id="{240B4C96-8CD7-4457-8E52-9CE103A20E27}" type="slidenum">
              <a:rPr lang="el-GR" smtClean="0"/>
              <a:t>‹#›</a:t>
            </a:fld>
            <a:endParaRPr lang="el-GR"/>
          </a:p>
        </p:txBody>
      </p:sp>
      <p:pic>
        <p:nvPicPr>
          <p:cNvPr id="7" name="Picture 6">
            <a:extLst>
              <a:ext uri="{FF2B5EF4-FFF2-40B4-BE49-F238E27FC236}">
                <a16:creationId xmlns:a16="http://schemas.microsoft.com/office/drawing/2014/main" id="{953D619B-5650-A34A-7519-A6970FD125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94" y="332307"/>
            <a:ext cx="3989070" cy="257175"/>
          </a:xfrm>
          <a:prstGeom prst="rect">
            <a:avLst/>
          </a:prstGeom>
        </p:spPr>
      </p:pic>
    </p:spTree>
    <p:extLst>
      <p:ext uri="{BB962C8B-B14F-4D97-AF65-F5344CB8AC3E}">
        <p14:creationId xmlns:p14="http://schemas.microsoft.com/office/powerpoint/2010/main" val="2688744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370AF-79A5-E5C5-EF5E-6B4836E10619}"/>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A510D256-93C7-A902-B888-4D84A894E4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02685D3A-A79D-B40F-CC69-7B7F26E19EF2}"/>
              </a:ext>
            </a:extLst>
          </p:cNvPr>
          <p:cNvSpPr>
            <a:spLocks noGrp="1"/>
          </p:cNvSpPr>
          <p:nvPr>
            <p:ph type="dt" sz="half" idx="10"/>
          </p:nvPr>
        </p:nvSpPr>
        <p:spPr/>
        <p:txBody>
          <a:bodyPr/>
          <a:lstStyle/>
          <a:p>
            <a:fld id="{E2226774-EB4A-4D5F-A006-ED9BAE1DF527}" type="datetime1">
              <a:rPr lang="en-US" smtClean="0"/>
              <a:t>3/16/25</a:t>
            </a:fld>
            <a:endParaRPr lang="el-GR"/>
          </a:p>
        </p:txBody>
      </p:sp>
      <p:sp>
        <p:nvSpPr>
          <p:cNvPr id="5" name="Footer Placeholder 4">
            <a:extLst>
              <a:ext uri="{FF2B5EF4-FFF2-40B4-BE49-F238E27FC236}">
                <a16:creationId xmlns:a16="http://schemas.microsoft.com/office/drawing/2014/main" id="{F4D288AF-69BC-3E31-EE0A-07F5C7D4EED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FFC48FC-7A3E-F28E-BFBA-D0DE86FDCBD2}"/>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150233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38B748-0418-7BDC-8E0D-08209A2A0D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7A3F5694-FFF3-9F3F-326C-F0D849EE5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D9259210-65CE-4DF3-AE79-E7D21D50FA0C}"/>
              </a:ext>
            </a:extLst>
          </p:cNvPr>
          <p:cNvSpPr>
            <a:spLocks noGrp="1"/>
          </p:cNvSpPr>
          <p:nvPr>
            <p:ph type="dt" sz="half" idx="10"/>
          </p:nvPr>
        </p:nvSpPr>
        <p:spPr/>
        <p:txBody>
          <a:bodyPr/>
          <a:lstStyle/>
          <a:p>
            <a:fld id="{1F1CAD1E-77CC-4752-9BEB-F91C51231ED6}" type="datetime1">
              <a:rPr lang="en-US" smtClean="0"/>
              <a:t>3/16/25</a:t>
            </a:fld>
            <a:endParaRPr lang="el-GR"/>
          </a:p>
        </p:txBody>
      </p:sp>
      <p:sp>
        <p:nvSpPr>
          <p:cNvPr id="5" name="Footer Placeholder 4">
            <a:extLst>
              <a:ext uri="{FF2B5EF4-FFF2-40B4-BE49-F238E27FC236}">
                <a16:creationId xmlns:a16="http://schemas.microsoft.com/office/drawing/2014/main" id="{05B91F1C-43C2-A946-A815-E3961BEA4D5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009D3BB2-5AED-4A08-0993-FF6E5D81F3FA}"/>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3837562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F869262D-CDF0-4F2C-B225-9EB6423C60FC}" type="datetime1">
              <a:rPr lang="en-US" smtClean="0"/>
              <a:t>3/16/25</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a:xfrm>
            <a:off x="9176657" y="6355443"/>
            <a:ext cx="2743200" cy="365125"/>
          </a:xfrm>
        </p:spPr>
        <p:txBody>
          <a:bodyPr/>
          <a:lstStyle>
            <a:lvl1pPr>
              <a:defRPr lang="en-US" sz="1600" kern="1200" cap="none" spc="0" baseline="0" smtClean="0">
                <a:solidFill>
                  <a:schemeClr val="accent2"/>
                </a:solidFill>
                <a:effectLst>
                  <a:outerShdw blurRad="38100" dist="38100" dir="2700000" algn="tl">
                    <a:srgbClr val="000000">
                      <a:alpha val="43137"/>
                    </a:srgbClr>
                  </a:outerShdw>
                </a:effectLst>
                <a:latin typeface="+mn-lt"/>
                <a:ea typeface="+mn-ea"/>
                <a:cs typeface="+mn-cs"/>
              </a:defRPr>
            </a:lvl1pPr>
          </a:lstStyle>
          <a:p>
            <a:fld id="{4854181D-6920-4594-9A5D-6CE56DC9F8B2}" type="slidenum">
              <a:rPr lang="el-GR" smtClean="0"/>
              <a:pPr/>
              <a:t>‹#›</a:t>
            </a:fld>
            <a:endParaRPr lang="el-GR" dirty="0"/>
          </a:p>
        </p:txBody>
      </p:sp>
    </p:spTree>
    <p:extLst>
      <p:ext uri="{BB962C8B-B14F-4D97-AF65-F5344CB8AC3E}">
        <p14:creationId xmlns:p14="http://schemas.microsoft.com/office/powerpoint/2010/main" val="2698836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283029" y="223611"/>
            <a:ext cx="11604171" cy="693115"/>
          </a:xfrm>
        </p:spPr>
        <p:txBody>
          <a:bodyPr>
            <a:normAutofit/>
          </a:bodyPr>
          <a:lstStyle>
            <a:lvl1pPr>
              <a:defRPr sz="2400">
                <a:solidFill>
                  <a:schemeClr val="accent2"/>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283029" y="1001486"/>
            <a:ext cx="11604171" cy="52701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a:xfrm>
            <a:off x="283029" y="6356350"/>
            <a:ext cx="2743200" cy="365125"/>
          </a:xfrm>
        </p:spPr>
        <p:txBody>
          <a:bodyPr/>
          <a:lstStyle/>
          <a:p>
            <a:fld id="{4AF26942-D2BB-421A-A2A9-8D50A83D157F}" type="datetime1">
              <a:rPr lang="en-US" smtClean="0"/>
              <a:t>3/16/25</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cxnSp>
        <p:nvCxnSpPr>
          <p:cNvPr id="7" name="Straight Connector 6">
            <a:extLst>
              <a:ext uri="{FF2B5EF4-FFF2-40B4-BE49-F238E27FC236}">
                <a16:creationId xmlns:a16="http://schemas.microsoft.com/office/drawing/2014/main" id="{C6E469F1-F04B-6756-E265-347733082E71}"/>
              </a:ext>
            </a:extLst>
          </p:cNvPr>
          <p:cNvCxnSpPr/>
          <p:nvPr userDrawn="1"/>
        </p:nvCxnSpPr>
        <p:spPr>
          <a:xfrm>
            <a:off x="258106" y="947277"/>
            <a:ext cx="11454923" cy="0"/>
          </a:xfrm>
          <a:prstGeom prst="line">
            <a:avLst/>
          </a:prstGeom>
          <a:ln>
            <a:solidFill>
              <a:schemeClr val="accent2">
                <a:lumMod val="60000"/>
                <a:lumOff val="40000"/>
              </a:schemeClr>
            </a:solidFill>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pic>
        <p:nvPicPr>
          <p:cNvPr id="10" name="Picture 9" descr="A group of neon lights in a triangle shape&#10;&#10;Description automatically generated">
            <a:extLst>
              <a:ext uri="{FF2B5EF4-FFF2-40B4-BE49-F238E27FC236}">
                <a16:creationId xmlns:a16="http://schemas.microsoft.com/office/drawing/2014/main" id="{45011958-8C09-0FA4-DA3B-4DB1FBF3E90D}"/>
              </a:ext>
            </a:extLst>
          </p:cNvPr>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a:off x="11593995" y="6271591"/>
            <a:ext cx="586409" cy="586409"/>
          </a:xfrm>
          <a:prstGeom prst="flowChartConnector">
            <a:avLst/>
          </a:prstGeom>
          <a:effectLst>
            <a:outerShdw blurRad="50800" dist="38100" dir="2700000" algn="tl" rotWithShape="0">
              <a:prstClr val="black">
                <a:alpha val="40000"/>
              </a:prstClr>
            </a:outerShdw>
          </a:effectLst>
        </p:spPr>
      </p:pic>
      <p:sp>
        <p:nvSpPr>
          <p:cNvPr id="11" name="Slide Number Placeholder 5">
            <a:extLst>
              <a:ext uri="{FF2B5EF4-FFF2-40B4-BE49-F238E27FC236}">
                <a16:creationId xmlns:a16="http://schemas.microsoft.com/office/drawing/2014/main" id="{1804ED1D-D212-B282-A98D-AFD7F5B8716C}"/>
              </a:ext>
            </a:extLst>
          </p:cNvPr>
          <p:cNvSpPr>
            <a:spLocks noGrp="1"/>
          </p:cNvSpPr>
          <p:nvPr>
            <p:ph type="sldNum" sz="quarter" idx="12"/>
          </p:nvPr>
        </p:nvSpPr>
        <p:spPr>
          <a:xfrm>
            <a:off x="9342649" y="6410513"/>
            <a:ext cx="2743200" cy="365125"/>
          </a:xfrm>
        </p:spPr>
        <p:txBody>
          <a:bodyPr/>
          <a:lstStyle>
            <a:lvl1pPr>
              <a:defRPr sz="1600">
                <a:solidFill>
                  <a:schemeClr val="bg1"/>
                </a:solidFill>
                <a:effectLst>
                  <a:outerShdw blurRad="38100" dist="38100" dir="2700000" algn="tl">
                    <a:srgbClr val="000000">
                      <a:alpha val="43137"/>
                    </a:srgbClr>
                  </a:outerShdw>
                </a:effectLst>
              </a:defRPr>
            </a:lvl1pPr>
          </a:lstStyle>
          <a:p>
            <a:fld id="{4854181D-6920-4594-9A5D-6CE56DC9F8B2}" type="slidenum">
              <a:rPr lang="en-US" smtClean="0"/>
              <a:pPr/>
              <a:t>‹#›</a:t>
            </a:fld>
            <a:endParaRPr lang="en-US" dirty="0"/>
          </a:p>
        </p:txBody>
      </p:sp>
      <p:pic>
        <p:nvPicPr>
          <p:cNvPr id="6" name="Picture 5">
            <a:extLst>
              <a:ext uri="{FF2B5EF4-FFF2-40B4-BE49-F238E27FC236}">
                <a16:creationId xmlns:a16="http://schemas.microsoft.com/office/drawing/2014/main" id="{D90A9DF8-5454-5B5A-E572-0D065CDA17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01465" y="6466706"/>
            <a:ext cx="3989070" cy="257175"/>
          </a:xfrm>
          <a:prstGeom prst="rect">
            <a:avLst/>
          </a:prstGeom>
        </p:spPr>
      </p:pic>
      <p:pic>
        <p:nvPicPr>
          <p:cNvPr id="12" name="Picture 11" descr="A logo with a circle and a circle&#10;&#10;AI-generated content may be incorrect.">
            <a:extLst>
              <a:ext uri="{FF2B5EF4-FFF2-40B4-BE49-F238E27FC236}">
                <a16:creationId xmlns:a16="http://schemas.microsoft.com/office/drawing/2014/main" id="{3F5E60EB-3B8F-9D2E-7F52-69A39EA672A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28438" y="223611"/>
            <a:ext cx="1158761" cy="680228"/>
          </a:xfrm>
          <a:prstGeom prst="rect">
            <a:avLst/>
          </a:prstGeom>
        </p:spPr>
      </p:pic>
    </p:spTree>
    <p:extLst>
      <p:ext uri="{BB962C8B-B14F-4D97-AF65-F5344CB8AC3E}">
        <p14:creationId xmlns:p14="http://schemas.microsoft.com/office/powerpoint/2010/main" val="2165659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417F51EA-6FAA-448C-B563-B441174D2619}" type="datetime1">
              <a:rPr lang="en-US" smtClean="0"/>
              <a:t>3/16/25</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4618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3A500BFB-4C01-42D5-A4E7-B955623653AB}" type="datetime1">
              <a:rPr lang="en-US" smtClean="0"/>
              <a:t>3/16/25</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5605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050B2510-33E6-4763-9C7C-C6EF303F2208}" type="datetime1">
              <a:rPr lang="en-US" smtClean="0"/>
              <a:t>3/16/25</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008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3230266" y="3223967"/>
            <a:ext cx="7315200" cy="2001177"/>
          </a:xfrm>
        </p:spPr>
        <p:txBody>
          <a:bodyPr anchor="t"/>
          <a:lstStyle>
            <a:lvl1pPr>
              <a:defRPr>
                <a:solidFill>
                  <a:schemeClr val="accent2"/>
                </a:solidFill>
                <a:effectLst>
                  <a:outerShdw blurRad="38100" dist="38100" dir="2700000" algn="tl">
                    <a:srgbClr val="000000">
                      <a:alpha val="43137"/>
                    </a:srgbClr>
                  </a:outerShdw>
                </a:effectLst>
              </a:defRPr>
            </a:lvl1p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B432FDCB-2B68-4903-9E38-B8BDA9351BEC}" type="datetime1">
              <a:rPr lang="en-US" smtClean="0"/>
              <a:t>3/16/25</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9201150" y="6355443"/>
            <a:ext cx="2743200" cy="365125"/>
          </a:xfrm>
        </p:spPr>
        <p:txBody>
          <a:bodyPr vert="horz" lIns="91440" tIns="45720" rIns="91440" bIns="45720" rtlCol="0" anchor="ctr"/>
          <a:lstStyle>
            <a:lvl1pPr>
              <a:defRPr lang="en-US" sz="1600" smtClean="0">
                <a:solidFill>
                  <a:schemeClr val="accent2"/>
                </a:solidFill>
                <a:effectLst>
                  <a:outerShdw blurRad="38100" dist="38100" dir="2700000" algn="tl">
                    <a:srgbClr val="000000">
                      <a:alpha val="43137"/>
                    </a:srgbClr>
                  </a:outerShdw>
                </a:effectLst>
              </a:defRPr>
            </a:lvl1pPr>
          </a:lstStyle>
          <a:p>
            <a:fld id="{4854181D-6920-4594-9A5D-6CE56DC9F8B2}" type="slidenum">
              <a:rPr lang="el-GR" smtClean="0"/>
              <a:pPr/>
              <a:t>‹#›</a:t>
            </a:fld>
            <a:endParaRPr lang="el-GR"/>
          </a:p>
        </p:txBody>
      </p:sp>
      <p:pic>
        <p:nvPicPr>
          <p:cNvPr id="9" name="Picture 8" descr="A group of colorful lights&#10;&#10;Description automatically generated">
            <a:extLst>
              <a:ext uri="{FF2B5EF4-FFF2-40B4-BE49-F238E27FC236}">
                <a16:creationId xmlns:a16="http://schemas.microsoft.com/office/drawing/2014/main" id="{78BDB9F9-A0C2-39DB-2821-7D7FF4A68405}"/>
              </a:ext>
            </a:extLst>
          </p:cNvPr>
          <p:cNvPicPr>
            <a:picLocks noChangeAspect="1"/>
          </p:cNvPicPr>
          <p:nvPr/>
        </p:nvPicPr>
        <p:blipFill rotWithShape="1">
          <a:blip r:embed="rId2">
            <a:extLst>
              <a:ext uri="{28A0092B-C50C-407E-A947-70E740481C1C}">
                <a14:useLocalDpi xmlns:a14="http://schemas.microsoft.com/office/drawing/2010/main" val="0"/>
              </a:ext>
            </a:extLst>
          </a:blip>
          <a:srcRect l="10500" r="10503" b="4"/>
          <a:stretch/>
        </p:blipFill>
        <p:spPr>
          <a:xfrm>
            <a:off x="94821" y="1418042"/>
            <a:ext cx="2019160" cy="2019160"/>
          </a:xfrm>
          <a:custGeom>
            <a:avLst/>
            <a:gdLst/>
            <a:ahLst/>
            <a:cxnLst/>
            <a:rect l="l" t="t" r="r" b="b"/>
            <a:pathLst>
              <a:path w="1924906" h="1924906">
                <a:moveTo>
                  <a:pt x="962453" y="0"/>
                </a:moveTo>
                <a:cubicBezTo>
                  <a:pt x="1494001" y="0"/>
                  <a:pt x="1924906" y="430905"/>
                  <a:pt x="1924906" y="962453"/>
                </a:cubicBezTo>
                <a:cubicBezTo>
                  <a:pt x="1924906" y="1494001"/>
                  <a:pt x="1494001" y="1924906"/>
                  <a:pt x="962453" y="1924906"/>
                </a:cubicBezTo>
                <a:cubicBezTo>
                  <a:pt x="430905" y="1924906"/>
                  <a:pt x="0" y="1494001"/>
                  <a:pt x="0" y="962453"/>
                </a:cubicBezTo>
                <a:cubicBezTo>
                  <a:pt x="0" y="430905"/>
                  <a:pt x="430905" y="0"/>
                  <a:pt x="962453" y="0"/>
                </a:cubicBezTo>
                <a:close/>
              </a:path>
            </a:pathLst>
          </a:custGeom>
        </p:spPr>
      </p:pic>
      <p:pic>
        <p:nvPicPr>
          <p:cNvPr id="10" name="Picture 9" descr="A triangle shaped neon lights&#10;&#10;Description automatically generated with medium confidence">
            <a:extLst>
              <a:ext uri="{FF2B5EF4-FFF2-40B4-BE49-F238E27FC236}">
                <a16:creationId xmlns:a16="http://schemas.microsoft.com/office/drawing/2014/main" id="{C102C4CC-F557-71A4-785B-1EC42D77AB92}"/>
              </a:ext>
            </a:extLst>
          </p:cNvPr>
          <p:cNvPicPr>
            <a:picLocks noChangeAspect="1"/>
          </p:cNvPicPr>
          <p:nvPr/>
        </p:nvPicPr>
        <p:blipFill rotWithShape="1">
          <a:blip r:embed="rId3">
            <a:extLst>
              <a:ext uri="{28A0092B-C50C-407E-A947-70E740481C1C}">
                <a14:useLocalDpi xmlns:a14="http://schemas.microsoft.com/office/drawing/2010/main" val="0"/>
              </a:ext>
            </a:extLst>
          </a:blip>
          <a:srcRect l="8977" r="12026" b="4"/>
          <a:stretch/>
        </p:blipFill>
        <p:spPr>
          <a:xfrm>
            <a:off x="1422978" y="2723531"/>
            <a:ext cx="1581330" cy="1581330"/>
          </a:xfrm>
          <a:custGeom>
            <a:avLst/>
            <a:gdLst/>
            <a:ahLst/>
            <a:cxnLst/>
            <a:rect l="l" t="t" r="r" b="b"/>
            <a:pathLst>
              <a:path w="2784784" h="2784784">
                <a:moveTo>
                  <a:pt x="1392392" y="0"/>
                </a:moveTo>
                <a:cubicBezTo>
                  <a:pt x="2161389" y="0"/>
                  <a:pt x="2784784" y="623395"/>
                  <a:pt x="2784784" y="1392392"/>
                </a:cubicBezTo>
                <a:cubicBezTo>
                  <a:pt x="2784784" y="2161389"/>
                  <a:pt x="2161389" y="2784784"/>
                  <a:pt x="1392392" y="2784784"/>
                </a:cubicBezTo>
                <a:cubicBezTo>
                  <a:pt x="623395" y="2784784"/>
                  <a:pt x="0" y="2161389"/>
                  <a:pt x="0" y="1392392"/>
                </a:cubicBezTo>
                <a:cubicBezTo>
                  <a:pt x="0" y="623395"/>
                  <a:pt x="623395" y="0"/>
                  <a:pt x="1392392" y="0"/>
                </a:cubicBezTo>
                <a:close/>
              </a:path>
            </a:pathLst>
          </a:custGeom>
        </p:spPr>
      </p:pic>
      <p:pic>
        <p:nvPicPr>
          <p:cNvPr id="12" name="Picture 11">
            <a:extLst>
              <a:ext uri="{FF2B5EF4-FFF2-40B4-BE49-F238E27FC236}">
                <a16:creationId xmlns:a16="http://schemas.microsoft.com/office/drawing/2014/main" id="{0E4904FE-ADF1-C9F0-0F56-14D50EF690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98130" y="398626"/>
            <a:ext cx="3989070" cy="257175"/>
          </a:xfrm>
          <a:prstGeom prst="rect">
            <a:avLst/>
          </a:prstGeom>
        </p:spPr>
      </p:pic>
      <p:cxnSp>
        <p:nvCxnSpPr>
          <p:cNvPr id="14" name="Straight Connector 13">
            <a:extLst>
              <a:ext uri="{FF2B5EF4-FFF2-40B4-BE49-F238E27FC236}">
                <a16:creationId xmlns:a16="http://schemas.microsoft.com/office/drawing/2014/main" id="{A5E0C999-1267-79BA-5479-E02F16652272}"/>
              </a:ext>
            </a:extLst>
          </p:cNvPr>
          <p:cNvCxnSpPr/>
          <p:nvPr userDrawn="1"/>
        </p:nvCxnSpPr>
        <p:spPr>
          <a:xfrm>
            <a:off x="654035" y="5312231"/>
            <a:ext cx="11247120" cy="0"/>
          </a:xfrm>
          <a:prstGeom prst="line">
            <a:avLst/>
          </a:prstGeom>
          <a:ln>
            <a:solidFill>
              <a:schemeClr val="accent2">
                <a:lumMod val="60000"/>
                <a:lumOff val="40000"/>
              </a:schemeClr>
            </a:solidFill>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pic>
        <p:nvPicPr>
          <p:cNvPr id="7" name="Picture 6" descr="A group of neon lights in a triangle shape&#10;&#10;Description automatically generated">
            <a:extLst>
              <a:ext uri="{FF2B5EF4-FFF2-40B4-BE49-F238E27FC236}">
                <a16:creationId xmlns:a16="http://schemas.microsoft.com/office/drawing/2014/main" id="{EE3FE9A4-8CFA-C340-818E-BE3DC36846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4821" y="3660648"/>
            <a:ext cx="1828800" cy="1779310"/>
          </a:xfrm>
          <a:prstGeom prst="flowChartConnector">
            <a:avLst/>
          </a:prstGeom>
        </p:spPr>
      </p:pic>
      <p:pic>
        <p:nvPicPr>
          <p:cNvPr id="6" name="Picture 5" descr="A logo with a circle and a circle&#10;&#10;AI-generated content may be incorrect.">
            <a:extLst>
              <a:ext uri="{FF2B5EF4-FFF2-40B4-BE49-F238E27FC236}">
                <a16:creationId xmlns:a16="http://schemas.microsoft.com/office/drawing/2014/main" id="{AF0B4C2B-467F-BBCB-D4A2-82F316FF1E5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611712" y="942065"/>
            <a:ext cx="1289450" cy="756947"/>
          </a:xfrm>
          <a:prstGeom prst="rect">
            <a:avLst/>
          </a:prstGeom>
        </p:spPr>
      </p:pic>
    </p:spTree>
    <p:extLst>
      <p:ext uri="{BB962C8B-B14F-4D97-AF65-F5344CB8AC3E}">
        <p14:creationId xmlns:p14="http://schemas.microsoft.com/office/powerpoint/2010/main" val="4246433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4B25AE93-7E93-4017-950E-1D352CC3C6F4}" type="datetime1">
              <a:rPr lang="en-US" smtClean="0"/>
              <a:t>3/16/25</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073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F87DC14-54C3-4DAC-BA36-49D7846BB669}" type="datetime1">
              <a:rPr lang="en-US" smtClean="0"/>
              <a:t>3/16/25</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975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3DF03-38C8-302F-3917-EFFF655866FC}"/>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88EBD658-F56F-8D3E-C818-3C84CCB0A5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C5C166AE-470C-D217-661A-CD19CB56D1DF}"/>
              </a:ext>
            </a:extLst>
          </p:cNvPr>
          <p:cNvSpPr>
            <a:spLocks noGrp="1"/>
          </p:cNvSpPr>
          <p:nvPr>
            <p:ph type="dt" sz="half" idx="10"/>
          </p:nvPr>
        </p:nvSpPr>
        <p:spPr/>
        <p:txBody>
          <a:bodyPr/>
          <a:lstStyle/>
          <a:p>
            <a:fld id="{0F23BC19-A7D2-4C23-82FE-F6093CDE33F6}" type="datetime1">
              <a:rPr lang="en-US" smtClean="0"/>
              <a:t>3/16/25</a:t>
            </a:fld>
            <a:endParaRPr lang="el-GR"/>
          </a:p>
        </p:txBody>
      </p:sp>
      <p:sp>
        <p:nvSpPr>
          <p:cNvPr id="5" name="Footer Placeholder 4">
            <a:extLst>
              <a:ext uri="{FF2B5EF4-FFF2-40B4-BE49-F238E27FC236}">
                <a16:creationId xmlns:a16="http://schemas.microsoft.com/office/drawing/2014/main" id="{965ED913-FA5C-3602-A62C-2F54941EBB8E}"/>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35E550C9-A07F-C6F2-33A3-D9B3038A9BD0}"/>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2054212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167CD795-6CE6-4077-ADD1-9F793A94DA94}" type="datetime1">
              <a:rPr lang="en-US" smtClean="0"/>
              <a:t>3/16/25</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6169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29A30DEE-07CE-4134-BB8B-7329440F52D9}" type="datetime1">
              <a:rPr lang="en-US" smtClean="0"/>
              <a:t>3/16/25</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2163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D4A6C512-5A6A-4495-B821-5E4ACF33513B}" type="datetime1">
              <a:rPr lang="en-US" smtClean="0"/>
              <a:t>3/16/25</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4854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503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4E812-9FBF-4DDB-CE52-2D1AF589DC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23ADFEE5-AFF7-0F27-BA63-9A2B26373B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2A7F7E-C395-C86F-100F-A30AAD1221E2}"/>
              </a:ext>
            </a:extLst>
          </p:cNvPr>
          <p:cNvSpPr>
            <a:spLocks noGrp="1"/>
          </p:cNvSpPr>
          <p:nvPr>
            <p:ph type="dt" sz="half" idx="10"/>
          </p:nvPr>
        </p:nvSpPr>
        <p:spPr/>
        <p:txBody>
          <a:bodyPr/>
          <a:lstStyle/>
          <a:p>
            <a:fld id="{3AD9DCD2-40AC-4FD9-AE24-2561E3BD0EFF}" type="datetime1">
              <a:rPr lang="en-US" smtClean="0"/>
              <a:t>3/16/25</a:t>
            </a:fld>
            <a:endParaRPr lang="el-GR"/>
          </a:p>
        </p:txBody>
      </p:sp>
      <p:sp>
        <p:nvSpPr>
          <p:cNvPr id="5" name="Footer Placeholder 4">
            <a:extLst>
              <a:ext uri="{FF2B5EF4-FFF2-40B4-BE49-F238E27FC236}">
                <a16:creationId xmlns:a16="http://schemas.microsoft.com/office/drawing/2014/main" id="{0729DADE-8836-721C-F686-AC30AD978A0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B89F500A-BE59-B055-8B7E-3F343AF60423}"/>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27582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F091-06C7-2FBE-1539-0A354149EAEA}"/>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B016A6EF-CE3F-F6F5-AB4D-5399CBF2D7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171FED69-2363-3152-3C38-763328B318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36BBD50F-DCEC-1CDA-24E0-93009E8A1AF1}"/>
              </a:ext>
            </a:extLst>
          </p:cNvPr>
          <p:cNvSpPr>
            <a:spLocks noGrp="1"/>
          </p:cNvSpPr>
          <p:nvPr>
            <p:ph type="dt" sz="half" idx="10"/>
          </p:nvPr>
        </p:nvSpPr>
        <p:spPr/>
        <p:txBody>
          <a:bodyPr/>
          <a:lstStyle/>
          <a:p>
            <a:fld id="{BB736D1F-571F-42CF-886D-E6EFBF5D2AA7}" type="datetime1">
              <a:rPr lang="en-US" smtClean="0"/>
              <a:t>3/16/25</a:t>
            </a:fld>
            <a:endParaRPr lang="el-GR"/>
          </a:p>
        </p:txBody>
      </p:sp>
      <p:sp>
        <p:nvSpPr>
          <p:cNvPr id="6" name="Footer Placeholder 5">
            <a:extLst>
              <a:ext uri="{FF2B5EF4-FFF2-40B4-BE49-F238E27FC236}">
                <a16:creationId xmlns:a16="http://schemas.microsoft.com/office/drawing/2014/main" id="{3AD81A00-1B95-14F7-29D4-29B494C4147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BAEA1F50-3D48-ECD4-1371-0E4F378D9CBB}"/>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661843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AF4FA-101A-671E-02D0-D031191EF155}"/>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EA344921-BF5A-CA49-46BF-1860376E59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0B65C5-48BA-30A8-E301-65BF4060C2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0DA527BB-7F9D-A5B9-F60E-2BB5418288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A3AC31-2048-23F8-E71C-28FBA73A80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5B50CD99-3ECF-4B29-1C61-D6DA223517C2}"/>
              </a:ext>
            </a:extLst>
          </p:cNvPr>
          <p:cNvSpPr>
            <a:spLocks noGrp="1"/>
          </p:cNvSpPr>
          <p:nvPr>
            <p:ph type="dt" sz="half" idx="10"/>
          </p:nvPr>
        </p:nvSpPr>
        <p:spPr/>
        <p:txBody>
          <a:bodyPr/>
          <a:lstStyle/>
          <a:p>
            <a:fld id="{4A808F57-D7BE-450A-82BD-98089A18FED0}" type="datetime1">
              <a:rPr lang="en-US" smtClean="0"/>
              <a:t>3/16/25</a:t>
            </a:fld>
            <a:endParaRPr lang="el-GR"/>
          </a:p>
        </p:txBody>
      </p:sp>
      <p:sp>
        <p:nvSpPr>
          <p:cNvPr id="8" name="Footer Placeholder 7">
            <a:extLst>
              <a:ext uri="{FF2B5EF4-FFF2-40B4-BE49-F238E27FC236}">
                <a16:creationId xmlns:a16="http://schemas.microsoft.com/office/drawing/2014/main" id="{431898AC-0CD2-9078-B638-B8338A2C28D2}"/>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70CC7C39-05E9-6FAA-336B-9EC6B511410A}"/>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2308078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0F473-54FD-6387-71F1-3A8644B18669}"/>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27A9D6BE-096D-D1BD-06B2-4E2C2B44DDA5}"/>
              </a:ext>
            </a:extLst>
          </p:cNvPr>
          <p:cNvSpPr>
            <a:spLocks noGrp="1"/>
          </p:cNvSpPr>
          <p:nvPr>
            <p:ph type="dt" sz="half" idx="10"/>
          </p:nvPr>
        </p:nvSpPr>
        <p:spPr/>
        <p:txBody>
          <a:bodyPr/>
          <a:lstStyle/>
          <a:p>
            <a:fld id="{16A159EF-E0E3-4631-9D44-5E52D573AFD9}" type="datetime1">
              <a:rPr lang="en-US" smtClean="0"/>
              <a:t>3/16/25</a:t>
            </a:fld>
            <a:endParaRPr lang="el-GR"/>
          </a:p>
        </p:txBody>
      </p:sp>
      <p:sp>
        <p:nvSpPr>
          <p:cNvPr id="4" name="Footer Placeholder 3">
            <a:extLst>
              <a:ext uri="{FF2B5EF4-FFF2-40B4-BE49-F238E27FC236}">
                <a16:creationId xmlns:a16="http://schemas.microsoft.com/office/drawing/2014/main" id="{97AD2758-06EB-AD8A-1A45-D9A4276C0ECC}"/>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1F6A2165-73C6-6293-B48F-F299CF528F10}"/>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3440726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8E5DD4-AB1C-AB79-781B-98FA8085A7E1}"/>
              </a:ext>
            </a:extLst>
          </p:cNvPr>
          <p:cNvSpPr>
            <a:spLocks noGrp="1"/>
          </p:cNvSpPr>
          <p:nvPr>
            <p:ph type="dt" sz="half" idx="10"/>
          </p:nvPr>
        </p:nvSpPr>
        <p:spPr/>
        <p:txBody>
          <a:bodyPr/>
          <a:lstStyle/>
          <a:p>
            <a:fld id="{8FB2019C-B555-46CB-BCEE-3147588973EA}" type="datetime1">
              <a:rPr lang="en-US" smtClean="0"/>
              <a:t>3/16/25</a:t>
            </a:fld>
            <a:endParaRPr lang="el-GR"/>
          </a:p>
        </p:txBody>
      </p:sp>
      <p:sp>
        <p:nvSpPr>
          <p:cNvPr id="3" name="Footer Placeholder 2">
            <a:extLst>
              <a:ext uri="{FF2B5EF4-FFF2-40B4-BE49-F238E27FC236}">
                <a16:creationId xmlns:a16="http://schemas.microsoft.com/office/drawing/2014/main" id="{C8284CB0-9802-5235-F374-77A63060E83D}"/>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2341FEAD-8B15-567A-59F3-1DB8FEAA6D56}"/>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3597886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7A61A-FC78-11D2-1B69-558FEBFFA4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2F1C72BE-79AE-7B77-FDF9-9136F65755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FACFFE37-E656-1DD7-F9A3-4F8246940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8829C2-4461-F7BD-B6F7-EFB07DCF5886}"/>
              </a:ext>
            </a:extLst>
          </p:cNvPr>
          <p:cNvSpPr>
            <a:spLocks noGrp="1"/>
          </p:cNvSpPr>
          <p:nvPr>
            <p:ph type="dt" sz="half" idx="10"/>
          </p:nvPr>
        </p:nvSpPr>
        <p:spPr/>
        <p:txBody>
          <a:bodyPr/>
          <a:lstStyle/>
          <a:p>
            <a:fld id="{42024B20-EB4A-48EA-BD53-1E2A3390F083}" type="datetime1">
              <a:rPr lang="en-US" smtClean="0"/>
              <a:t>3/16/25</a:t>
            </a:fld>
            <a:endParaRPr lang="el-GR"/>
          </a:p>
        </p:txBody>
      </p:sp>
      <p:sp>
        <p:nvSpPr>
          <p:cNvPr id="6" name="Footer Placeholder 5">
            <a:extLst>
              <a:ext uri="{FF2B5EF4-FFF2-40B4-BE49-F238E27FC236}">
                <a16:creationId xmlns:a16="http://schemas.microsoft.com/office/drawing/2014/main" id="{1190496B-6FB6-A25F-A4B7-9B99613CF05E}"/>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036C51CA-7282-91EB-346D-B08E68B0C046}"/>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142619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6269D-7534-03EA-8631-FE3A3F8552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F216417E-3B27-EC2B-F248-F98C195F01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80C35260-60E5-B3D9-54D7-BDE2CF341D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6A2411-53B5-2FB8-CB95-2876341EC09C}"/>
              </a:ext>
            </a:extLst>
          </p:cNvPr>
          <p:cNvSpPr>
            <a:spLocks noGrp="1"/>
          </p:cNvSpPr>
          <p:nvPr>
            <p:ph type="dt" sz="half" idx="10"/>
          </p:nvPr>
        </p:nvSpPr>
        <p:spPr/>
        <p:txBody>
          <a:bodyPr/>
          <a:lstStyle/>
          <a:p>
            <a:fld id="{D3805F5A-D3B6-4E45-B28D-62F3D5246B6D}" type="datetime1">
              <a:rPr lang="en-US" smtClean="0"/>
              <a:t>3/16/25</a:t>
            </a:fld>
            <a:endParaRPr lang="el-GR"/>
          </a:p>
        </p:txBody>
      </p:sp>
      <p:sp>
        <p:nvSpPr>
          <p:cNvPr id="6" name="Footer Placeholder 5">
            <a:extLst>
              <a:ext uri="{FF2B5EF4-FFF2-40B4-BE49-F238E27FC236}">
                <a16:creationId xmlns:a16="http://schemas.microsoft.com/office/drawing/2014/main" id="{A812B4A3-BA83-FE1F-6879-9F6E7D2DA6AB}"/>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B108C374-6492-437C-E721-9BF90D528406}"/>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1035112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796F7D-7A73-B648-44FA-766F447A9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606D43B2-13CC-4126-9DFF-5A71875B0F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B491E027-A15F-21FA-F242-AE72022C27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05E47-062F-4AC9-8A6F-C5913917A049}" type="datetime1">
              <a:rPr lang="en-US" smtClean="0"/>
              <a:t>3/16/25</a:t>
            </a:fld>
            <a:endParaRPr lang="el-GR"/>
          </a:p>
        </p:txBody>
      </p:sp>
      <p:sp>
        <p:nvSpPr>
          <p:cNvPr id="5" name="Footer Placeholder 4">
            <a:extLst>
              <a:ext uri="{FF2B5EF4-FFF2-40B4-BE49-F238E27FC236}">
                <a16:creationId xmlns:a16="http://schemas.microsoft.com/office/drawing/2014/main" id="{B3C4E031-5995-177D-4542-4A1F7C2076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B0851A37-5633-31D9-8A62-0F0FDA8EFD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B4C96-8CD7-4457-8E52-9CE103A20E27}" type="slidenum">
              <a:rPr lang="el-GR" smtClean="0"/>
              <a:t>‹#›</a:t>
            </a:fld>
            <a:endParaRPr lang="el-GR"/>
          </a:p>
        </p:txBody>
      </p:sp>
    </p:spTree>
    <p:extLst>
      <p:ext uri="{BB962C8B-B14F-4D97-AF65-F5344CB8AC3E}">
        <p14:creationId xmlns:p14="http://schemas.microsoft.com/office/powerpoint/2010/main" val="2795608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D74B802B-B6C6-4A09-8DB4-B1124F993B49}" type="datetime1">
              <a:rPr lang="en-US" smtClean="0"/>
              <a:t>3/16/25</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4423456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chart" Target="../charts/chart19.xml"/><Relationship Id="rId4" Type="http://schemas.openxmlformats.org/officeDocument/2006/relationships/chart" Target="../charts/chart18.xml"/></Relationships>
</file>

<file path=ppt/slides/_rels/slide1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chart" Target="../charts/chart25.xml"/><Relationship Id="rId4" Type="http://schemas.openxmlformats.org/officeDocument/2006/relationships/chart" Target="../charts/chart24.xml"/></Relationships>
</file>

<file path=ppt/slides/_rels/slide2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chart" Target="../charts/chart28.xml"/><Relationship Id="rId4" Type="http://schemas.openxmlformats.org/officeDocument/2006/relationships/chart" Target="../charts/chart27.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chart" Target="../charts/chart31.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chart" Target="../charts/chart34.xml"/><Relationship Id="rId4" Type="http://schemas.openxmlformats.org/officeDocument/2006/relationships/chart" Target="../charts/chart33.xml"/></Relationships>
</file>

<file path=ppt/slides/_rels/slide2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chart" Target="../charts/chart37.xml"/><Relationship Id="rId4" Type="http://schemas.openxmlformats.org/officeDocument/2006/relationships/chart" Target="../charts/chart36.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6E7E27-E36B-9ECB-8484-B89159C7A67F}"/>
              </a:ext>
            </a:extLst>
          </p:cNvPr>
          <p:cNvSpPr>
            <a:spLocks noGrp="1"/>
          </p:cNvSpPr>
          <p:nvPr>
            <p:ph type="ctrTitle"/>
          </p:nvPr>
        </p:nvSpPr>
        <p:spPr>
          <a:xfrm>
            <a:off x="471665" y="2304369"/>
            <a:ext cx="7395802" cy="2387600"/>
          </a:xfrm>
        </p:spPr>
        <p:txBody>
          <a:bodyPr anchor="ctr">
            <a:noAutofit/>
          </a:bodyPr>
          <a:lstStyle/>
          <a:p>
            <a:pPr algn="l">
              <a:lnSpc>
                <a:spcPct val="100000"/>
              </a:lnSpc>
            </a:pPr>
            <a:r>
              <a:rPr lang="el-GR" sz="3000" dirty="0">
                <a:solidFill>
                  <a:schemeClr val="accent1"/>
                </a:solidFill>
                <a:effectLst>
                  <a:outerShdw blurRad="38100" dist="38100" dir="2700000" algn="tl">
                    <a:srgbClr val="000000">
                      <a:alpha val="43137"/>
                    </a:srgbClr>
                  </a:outerShdw>
                </a:effectLst>
              </a:rPr>
              <a:t>Η 28η Φεβρουαρίου 2025 και ο καταιγισμός των εξελίξεων</a:t>
            </a:r>
            <a:br>
              <a:rPr lang="el-GR" sz="2800" dirty="0">
                <a:solidFill>
                  <a:schemeClr val="accent1"/>
                </a:solidFill>
                <a:effectLst>
                  <a:outerShdw blurRad="38100" dist="38100" dir="2700000" algn="tl">
                    <a:srgbClr val="000000">
                      <a:alpha val="43137"/>
                    </a:srgbClr>
                  </a:outerShdw>
                </a:effectLst>
              </a:rPr>
            </a:br>
            <a:br>
              <a:rPr lang="el-GR" sz="2800" dirty="0">
                <a:solidFill>
                  <a:schemeClr val="accent1"/>
                </a:solidFill>
                <a:effectLst>
                  <a:outerShdw blurRad="38100" dist="38100" dir="2700000" algn="tl">
                    <a:srgbClr val="000000">
                      <a:alpha val="43137"/>
                    </a:srgbClr>
                  </a:outerShdw>
                </a:effectLst>
              </a:rPr>
            </a:br>
            <a:r>
              <a:rPr lang="el-GR" sz="2800" dirty="0">
                <a:solidFill>
                  <a:schemeClr val="accent5"/>
                </a:solidFill>
                <a:effectLst>
                  <a:outerShdw blurRad="38100" dist="38100" dir="2700000" algn="tl">
                    <a:srgbClr val="000000">
                      <a:alpha val="43137"/>
                    </a:srgbClr>
                  </a:outerShdw>
                </a:effectLst>
              </a:rPr>
              <a:t>Ελλάδα, Ευρώπη, Δύση σε σημείο καμπής</a:t>
            </a:r>
          </a:p>
        </p:txBody>
      </p:sp>
      <p:sp>
        <p:nvSpPr>
          <p:cNvPr id="5" name="Subtitle 4">
            <a:extLst>
              <a:ext uri="{FF2B5EF4-FFF2-40B4-BE49-F238E27FC236}">
                <a16:creationId xmlns:a16="http://schemas.microsoft.com/office/drawing/2014/main" id="{0752D96F-5E3B-6C1A-0E89-1122A055877E}"/>
              </a:ext>
            </a:extLst>
          </p:cNvPr>
          <p:cNvSpPr>
            <a:spLocks noGrp="1"/>
          </p:cNvSpPr>
          <p:nvPr>
            <p:ph type="subTitle" idx="1"/>
          </p:nvPr>
        </p:nvSpPr>
        <p:spPr>
          <a:xfrm>
            <a:off x="492737" y="5390120"/>
            <a:ext cx="6552662" cy="1237218"/>
          </a:xfrm>
        </p:spPr>
        <p:txBody>
          <a:bodyPr/>
          <a:lstStyle/>
          <a:p>
            <a:pPr algn="l"/>
            <a:r>
              <a:rPr lang="el-GR" dirty="0">
                <a:solidFill>
                  <a:schemeClr val="accent1"/>
                </a:solidFill>
              </a:rPr>
              <a:t>Μάρτιος 2025</a:t>
            </a:r>
          </a:p>
        </p:txBody>
      </p:sp>
      <p:pic>
        <p:nvPicPr>
          <p:cNvPr id="14" name="Picture 13" descr="A group of colorful lights&#10;&#10;Description automatically generated">
            <a:extLst>
              <a:ext uri="{FF2B5EF4-FFF2-40B4-BE49-F238E27FC236}">
                <a16:creationId xmlns:a16="http://schemas.microsoft.com/office/drawing/2014/main" id="{68AEF5BE-2403-2E0C-EBAB-C6C0610AF901}"/>
              </a:ext>
            </a:extLst>
          </p:cNvPr>
          <p:cNvPicPr>
            <a:picLocks noChangeAspect="1"/>
          </p:cNvPicPr>
          <p:nvPr/>
        </p:nvPicPr>
        <p:blipFill rotWithShape="1">
          <a:blip r:embed="rId2">
            <a:extLst>
              <a:ext uri="{28A0092B-C50C-407E-A947-70E740481C1C}">
                <a14:useLocalDpi xmlns:a14="http://schemas.microsoft.com/office/drawing/2010/main" val="0"/>
              </a:ext>
            </a:extLst>
          </a:blip>
          <a:srcRect l="11052" r="9950" b="3"/>
          <a:stretch/>
        </p:blipFill>
        <p:spPr>
          <a:xfrm>
            <a:off x="7574103" y="2049433"/>
            <a:ext cx="2040674" cy="2040674"/>
          </a:xfrm>
          <a:custGeom>
            <a:avLst/>
            <a:gdLst/>
            <a:ahLst/>
            <a:cxnLst/>
            <a:rect l="l" t="t" r="r" b="b"/>
            <a:pathLst>
              <a:path w="2040674" h="2040674">
                <a:moveTo>
                  <a:pt x="1020337" y="0"/>
                </a:moveTo>
                <a:cubicBezTo>
                  <a:pt x="1583854" y="0"/>
                  <a:pt x="2040674" y="456820"/>
                  <a:pt x="2040674" y="1020337"/>
                </a:cubicBezTo>
                <a:cubicBezTo>
                  <a:pt x="2040674" y="1583854"/>
                  <a:pt x="1583854" y="2040674"/>
                  <a:pt x="1020337" y="2040674"/>
                </a:cubicBezTo>
                <a:cubicBezTo>
                  <a:pt x="456820" y="2040674"/>
                  <a:pt x="0" y="1583854"/>
                  <a:pt x="0" y="1020337"/>
                </a:cubicBezTo>
                <a:cubicBezTo>
                  <a:pt x="0" y="456820"/>
                  <a:pt x="456820" y="0"/>
                  <a:pt x="1020337" y="0"/>
                </a:cubicBezTo>
                <a:close/>
              </a:path>
            </a:pathLst>
          </a:custGeom>
        </p:spPr>
      </p:pic>
      <p:pic>
        <p:nvPicPr>
          <p:cNvPr id="15" name="Picture 14" descr="A triangle shaped neon lights&#10;&#10;Description automatically generated with medium confidence">
            <a:extLst>
              <a:ext uri="{FF2B5EF4-FFF2-40B4-BE49-F238E27FC236}">
                <a16:creationId xmlns:a16="http://schemas.microsoft.com/office/drawing/2014/main" id="{41348B9F-33F2-7E25-915A-0F7F1E40D33E}"/>
              </a:ext>
            </a:extLst>
          </p:cNvPr>
          <p:cNvPicPr>
            <a:picLocks noChangeAspect="1"/>
          </p:cNvPicPr>
          <p:nvPr/>
        </p:nvPicPr>
        <p:blipFill rotWithShape="1">
          <a:blip r:embed="rId3">
            <a:extLst>
              <a:ext uri="{28A0092B-C50C-407E-A947-70E740481C1C}">
                <a14:useLocalDpi xmlns:a14="http://schemas.microsoft.com/office/drawing/2010/main" val="0"/>
              </a:ext>
            </a:extLst>
          </a:blip>
          <a:srcRect l="9764" r="12804" b="-5"/>
          <a:stretch/>
        </p:blipFill>
        <p:spPr>
          <a:xfrm>
            <a:off x="9140635" y="9"/>
            <a:ext cx="3051365" cy="3113305"/>
          </a:xfrm>
          <a:custGeom>
            <a:avLst/>
            <a:gdLst/>
            <a:ahLst/>
            <a:cxnLst/>
            <a:rect l="l" t="t" r="r" b="b"/>
            <a:pathLst>
              <a:path w="2866840" h="2925044">
                <a:moveTo>
                  <a:pt x="1437601" y="0"/>
                </a:moveTo>
                <a:lnTo>
                  <a:pt x="1488735" y="0"/>
                </a:lnTo>
                <a:lnTo>
                  <a:pt x="1612768" y="6263"/>
                </a:lnTo>
                <a:cubicBezTo>
                  <a:pt x="2203017" y="66206"/>
                  <a:pt x="2689551" y="476982"/>
                  <a:pt x="2860554" y="1026775"/>
                </a:cubicBezTo>
                <a:lnTo>
                  <a:pt x="2866840" y="1051223"/>
                </a:lnTo>
                <a:lnTo>
                  <a:pt x="2866840" y="1872530"/>
                </a:lnTo>
                <a:lnTo>
                  <a:pt x="2860554" y="1896978"/>
                </a:lnTo>
                <a:cubicBezTo>
                  <a:pt x="2675300" y="2492588"/>
                  <a:pt x="2119737" y="2925044"/>
                  <a:pt x="1463168" y="2925044"/>
                </a:cubicBezTo>
                <a:cubicBezTo>
                  <a:pt x="655082" y="2925044"/>
                  <a:pt x="0" y="2269962"/>
                  <a:pt x="0" y="1461877"/>
                </a:cubicBezTo>
                <a:cubicBezTo>
                  <a:pt x="0" y="704296"/>
                  <a:pt x="575756" y="81192"/>
                  <a:pt x="1313568" y="6263"/>
                </a:cubicBezTo>
                <a:close/>
              </a:path>
            </a:pathLst>
          </a:custGeom>
        </p:spPr>
      </p:pic>
      <p:pic>
        <p:nvPicPr>
          <p:cNvPr id="16" name="Content Placeholder 4" descr="A group of neon lights in a triangle shape&#10;&#10;Description automatically generated">
            <a:extLst>
              <a:ext uri="{FF2B5EF4-FFF2-40B4-BE49-F238E27FC236}">
                <a16:creationId xmlns:a16="http://schemas.microsoft.com/office/drawing/2014/main" id="{EE078091-A2CF-18BA-43B2-190766980693}"/>
              </a:ext>
            </a:extLst>
          </p:cNvPr>
          <p:cNvPicPr>
            <a:picLocks noChangeAspect="1"/>
          </p:cNvPicPr>
          <p:nvPr/>
        </p:nvPicPr>
        <p:blipFill rotWithShape="1">
          <a:blip r:embed="rId4">
            <a:extLst>
              <a:ext uri="{28A0092B-C50C-407E-A947-70E740481C1C}">
                <a14:useLocalDpi xmlns:a14="http://schemas.microsoft.com/office/drawing/2010/main" val="0"/>
              </a:ext>
            </a:extLst>
          </a:blip>
          <a:srcRect l="9243" r="8749" b="2"/>
          <a:stretch/>
        </p:blipFill>
        <p:spPr>
          <a:xfrm>
            <a:off x="8490856" y="3292673"/>
            <a:ext cx="3701143" cy="3565327"/>
          </a:xfrm>
          <a:custGeom>
            <a:avLst/>
            <a:gdLst/>
            <a:ahLst/>
            <a:cxnLst/>
            <a:rect l="l" t="t" r="r" b="b"/>
            <a:pathLst>
              <a:path w="5923214" h="5705857">
                <a:moveTo>
                  <a:pt x="3612238" y="0"/>
                </a:moveTo>
                <a:cubicBezTo>
                  <a:pt x="4485043" y="0"/>
                  <a:pt x="5285549" y="309553"/>
                  <a:pt x="5909957" y="824860"/>
                </a:cubicBezTo>
                <a:lnTo>
                  <a:pt x="5923214" y="836909"/>
                </a:lnTo>
                <a:lnTo>
                  <a:pt x="5923214" y="5705857"/>
                </a:lnTo>
                <a:lnTo>
                  <a:pt x="672237" y="5705857"/>
                </a:lnTo>
                <a:lnTo>
                  <a:pt x="616914" y="5631875"/>
                </a:lnTo>
                <a:cubicBezTo>
                  <a:pt x="227427" y="5055358"/>
                  <a:pt x="0" y="4360357"/>
                  <a:pt x="0" y="3612238"/>
                </a:cubicBezTo>
                <a:cubicBezTo>
                  <a:pt x="0" y="1617255"/>
                  <a:pt x="1617255" y="0"/>
                  <a:pt x="3612238" y="0"/>
                </a:cubicBezTo>
                <a:close/>
              </a:path>
            </a:pathLst>
          </a:custGeom>
        </p:spPr>
      </p:pic>
      <p:pic>
        <p:nvPicPr>
          <p:cNvPr id="7" name="Picture 6" descr="A logo with a circle and a circle&#10;&#10;AI-generated content may be incorrect.">
            <a:extLst>
              <a:ext uri="{FF2B5EF4-FFF2-40B4-BE49-F238E27FC236}">
                <a16:creationId xmlns:a16="http://schemas.microsoft.com/office/drawing/2014/main" id="{59165F14-502E-49DB-639C-34FF8BC5A1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296" y="849271"/>
            <a:ext cx="1289450" cy="756947"/>
          </a:xfrm>
          <a:prstGeom prst="rect">
            <a:avLst/>
          </a:prstGeom>
        </p:spPr>
      </p:pic>
    </p:spTree>
    <p:extLst>
      <p:ext uri="{BB962C8B-B14F-4D97-AF65-F5344CB8AC3E}">
        <p14:creationId xmlns:p14="http://schemas.microsoft.com/office/powerpoint/2010/main" val="4225695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A15FA-F923-30AB-C192-49BAA2F2945A}"/>
              </a:ext>
            </a:extLst>
          </p:cNvPr>
          <p:cNvSpPr>
            <a:spLocks noGrp="1"/>
          </p:cNvSpPr>
          <p:nvPr>
            <p:ph type="title"/>
          </p:nvPr>
        </p:nvSpPr>
        <p:spPr>
          <a:xfrm>
            <a:off x="191934" y="111778"/>
            <a:ext cx="10303690" cy="693115"/>
          </a:xfrm>
        </p:spPr>
        <p:txBody>
          <a:bodyPr>
            <a:noAutofit/>
          </a:bodyPr>
          <a:lstStyle/>
          <a:p>
            <a:r>
              <a:rPr lang="en-US" sz="2200"/>
              <a:t>‘</a:t>
            </a:r>
            <a:r>
              <a:rPr lang="el-GR" sz="2200"/>
              <a:t>Και </a:t>
            </a:r>
            <a:r>
              <a:rPr lang="el-GR" sz="2200" dirty="0"/>
              <a:t>πόσο δημοκρατικά πιστεύετε ότι κυβερνάται η Ελλάδα σήμερα; Χρησιμοποιείστε μια κλίμακα από το 1 έως το 10, όπου το 1 σημαίνει «καθόλου δημοκρατικά» και το 10 σημαίνει «εντελώς δημοκρατικά»</a:t>
            </a:r>
            <a:r>
              <a:rPr lang="en-US" sz="2200" dirty="0"/>
              <a:t>’</a:t>
            </a:r>
            <a:endParaRPr lang="el-GR" sz="2200" dirty="0"/>
          </a:p>
        </p:txBody>
      </p:sp>
      <p:sp>
        <p:nvSpPr>
          <p:cNvPr id="4" name="Slide Number Placeholder 3">
            <a:extLst>
              <a:ext uri="{FF2B5EF4-FFF2-40B4-BE49-F238E27FC236}">
                <a16:creationId xmlns:a16="http://schemas.microsoft.com/office/drawing/2014/main" id="{C955B332-F871-61F6-3EB5-C0F9CE23A3AB}"/>
              </a:ext>
            </a:extLst>
          </p:cNvPr>
          <p:cNvSpPr>
            <a:spLocks noGrp="1"/>
          </p:cNvSpPr>
          <p:nvPr>
            <p:ph type="sldNum" sz="quarter" idx="12"/>
          </p:nvPr>
        </p:nvSpPr>
        <p:spPr/>
        <p:txBody>
          <a:bodyPr/>
          <a:lstStyle/>
          <a:p>
            <a:fld id="{4854181D-6920-4594-9A5D-6CE56DC9F8B2}" type="slidenum">
              <a:rPr lang="en-US" smtClean="0"/>
              <a:pPr/>
              <a:t>10</a:t>
            </a:fld>
            <a:endParaRPr lang="en-US" dirty="0"/>
          </a:p>
        </p:txBody>
      </p:sp>
      <p:graphicFrame>
        <p:nvGraphicFramePr>
          <p:cNvPr id="5" name="Content Placeholder 8">
            <a:extLst>
              <a:ext uri="{FF2B5EF4-FFF2-40B4-BE49-F238E27FC236}">
                <a16:creationId xmlns:a16="http://schemas.microsoft.com/office/drawing/2014/main" id="{2EF6FB71-4B11-E875-561A-62E9FA7146BB}"/>
              </a:ext>
            </a:extLst>
          </p:cNvPr>
          <p:cNvGraphicFramePr>
            <a:graphicFrameLocks/>
          </p:cNvGraphicFramePr>
          <p:nvPr>
            <p:extLst>
              <p:ext uri="{D42A27DB-BD31-4B8C-83A1-F6EECF244321}">
                <p14:modId xmlns:p14="http://schemas.microsoft.com/office/powerpoint/2010/main" val="701653437"/>
              </p:ext>
            </p:extLst>
          </p:nvPr>
        </p:nvGraphicFramePr>
        <p:xfrm>
          <a:off x="0" y="1960034"/>
          <a:ext cx="5950728" cy="332316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Rounded Corners 5">
            <a:extLst>
              <a:ext uri="{FF2B5EF4-FFF2-40B4-BE49-F238E27FC236}">
                <a16:creationId xmlns:a16="http://schemas.microsoft.com/office/drawing/2014/main" id="{EE6543E2-604C-81CE-173B-F7E48E359952}"/>
              </a:ext>
            </a:extLst>
          </p:cNvPr>
          <p:cNvSpPr/>
          <p:nvPr/>
        </p:nvSpPr>
        <p:spPr>
          <a:xfrm>
            <a:off x="191934" y="1853238"/>
            <a:ext cx="5758794" cy="3511242"/>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Content Placeholder 8">
            <a:extLst>
              <a:ext uri="{FF2B5EF4-FFF2-40B4-BE49-F238E27FC236}">
                <a16:creationId xmlns:a16="http://schemas.microsoft.com/office/drawing/2014/main" id="{FD65F6BD-AF16-A481-5620-9B0D5E41D0C7}"/>
              </a:ext>
            </a:extLst>
          </p:cNvPr>
          <p:cNvGraphicFramePr>
            <a:graphicFrameLocks/>
          </p:cNvGraphicFramePr>
          <p:nvPr>
            <p:extLst>
              <p:ext uri="{D42A27DB-BD31-4B8C-83A1-F6EECF244321}">
                <p14:modId xmlns:p14="http://schemas.microsoft.com/office/powerpoint/2010/main" val="455581760"/>
              </p:ext>
            </p:extLst>
          </p:nvPr>
        </p:nvGraphicFramePr>
        <p:xfrm>
          <a:off x="6687126" y="1298455"/>
          <a:ext cx="4808215" cy="4825251"/>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Rounded Corners 6">
            <a:extLst>
              <a:ext uri="{FF2B5EF4-FFF2-40B4-BE49-F238E27FC236}">
                <a16:creationId xmlns:a16="http://schemas.microsoft.com/office/drawing/2014/main" id="{D5824B40-AB48-3DE0-969F-C9634F2C593B}"/>
              </a:ext>
            </a:extLst>
          </p:cNvPr>
          <p:cNvSpPr/>
          <p:nvPr/>
        </p:nvSpPr>
        <p:spPr>
          <a:xfrm>
            <a:off x="6166751" y="1371506"/>
            <a:ext cx="5544613" cy="4825251"/>
          </a:xfrm>
          <a:prstGeom prst="roundRect">
            <a:avLst/>
          </a:prstGeom>
          <a:noFill/>
          <a:ln w="12700">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FFC2183-DB36-E1D7-DF34-7F5D11C3DFB1}"/>
              </a:ext>
            </a:extLst>
          </p:cNvPr>
          <p:cNvSpPr txBox="1"/>
          <p:nvPr/>
        </p:nvSpPr>
        <p:spPr>
          <a:xfrm rot="16200000">
            <a:off x="4307195" y="3733070"/>
            <a:ext cx="435032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000" dirty="0">
                <a:solidFill>
                  <a:schemeClr val="bg1">
                    <a:lumMod val="65000"/>
                  </a:schemeClr>
                </a:solidFill>
                <a:latin typeface="Calibri" panose="020F0502020204030204" pitchFamily="34" charset="0"/>
                <a:cs typeface="Calibri" panose="020F0502020204030204" pitchFamily="34" charset="0"/>
              </a:rPr>
              <a:t>Κοινωνική ένταξη                   Γενιές                </a:t>
            </a:r>
            <a:r>
              <a:rPr kumimoji="0" lang="el-GR" sz="1000" b="0" i="0" u="none" strike="noStrike" kern="1200" cap="none" spc="0" normalizeH="0" baseline="0" noProof="0" dirty="0">
                <a:ln>
                  <a:noFill/>
                </a:ln>
                <a:solidFill>
                  <a:schemeClr val="bg1">
                    <a:lumMod val="65000"/>
                  </a:schemeClr>
                </a:solidFill>
                <a:effectLst/>
                <a:uLnTx/>
                <a:uFillTx/>
                <a:latin typeface="Calibri" panose="020F0502020204030204" pitchFamily="34" charset="0"/>
                <a:ea typeface="+mn-ea"/>
                <a:cs typeface="Calibri" panose="020F0502020204030204" pitchFamily="34" charset="0"/>
              </a:rPr>
              <a:t>Πολιτική </a:t>
            </a:r>
            <a:r>
              <a:rPr kumimoji="0" lang="el-GR" sz="1000" b="0" i="0" u="none" strike="noStrike" kern="1200" cap="none" spc="0" normalizeH="0" baseline="0" noProof="0" dirty="0" err="1">
                <a:ln>
                  <a:noFill/>
                </a:ln>
                <a:solidFill>
                  <a:schemeClr val="bg1">
                    <a:lumMod val="65000"/>
                  </a:schemeClr>
                </a:solidFill>
                <a:effectLst/>
                <a:uLnTx/>
                <a:uFillTx/>
                <a:latin typeface="Calibri" panose="020F0502020204030204" pitchFamily="34" charset="0"/>
                <a:ea typeface="+mn-ea"/>
                <a:cs typeface="Calibri" panose="020F0502020204030204" pitchFamily="34" charset="0"/>
              </a:rPr>
              <a:t>αυτοτοποθέτηση</a:t>
            </a:r>
            <a:endParaRPr kumimoji="0" lang="el-GR" sz="1000" b="0" i="0" u="none" strike="noStrike" kern="1200" cap="none" spc="0" normalizeH="0" baseline="0" noProof="0" dirty="0">
              <a:ln>
                <a:noFill/>
              </a:ln>
              <a:solidFill>
                <a:schemeClr val="bg1">
                  <a:lumMod val="65000"/>
                </a:schemeClr>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500E04CB-7C4F-34AF-AB31-4AE70F9EDAEF}"/>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10" name="TextBox 9">
            <a:extLst>
              <a:ext uri="{FF2B5EF4-FFF2-40B4-BE49-F238E27FC236}">
                <a16:creationId xmlns:a16="http://schemas.microsoft.com/office/drawing/2014/main" id="{6B6CEEE6-C581-5D9C-20A9-BD7DBC5A918B}"/>
              </a:ext>
            </a:extLst>
          </p:cNvPr>
          <p:cNvSpPr txBox="1"/>
          <p:nvPr/>
        </p:nvSpPr>
        <p:spPr>
          <a:xfrm>
            <a:off x="443371" y="1344839"/>
            <a:ext cx="3332480" cy="276999"/>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white"/>
                </a:solidFill>
                <a:effectLst/>
                <a:uLnTx/>
                <a:uFillTx/>
                <a:latin typeface="Calibri" panose="020F0502020204030204"/>
                <a:ea typeface="+mn-ea"/>
                <a:cs typeface="+mn-cs"/>
              </a:rPr>
              <a:t>Μέση τιμή: 4,1 - 5,6 τον 09/22*</a:t>
            </a:r>
          </a:p>
        </p:txBody>
      </p:sp>
      <p:sp>
        <p:nvSpPr>
          <p:cNvPr id="11" name="TextBox 10">
            <a:extLst>
              <a:ext uri="{FF2B5EF4-FFF2-40B4-BE49-F238E27FC236}">
                <a16:creationId xmlns:a16="http://schemas.microsoft.com/office/drawing/2014/main" id="{B8CE5288-8557-D7FD-D791-72EC7D9A2E01}"/>
              </a:ext>
            </a:extLst>
          </p:cNvPr>
          <p:cNvSpPr txBox="1"/>
          <p:nvPr/>
        </p:nvSpPr>
        <p:spPr>
          <a:xfrm>
            <a:off x="506344" y="6407169"/>
            <a:ext cx="357611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l-GR" sz="1000" b="0" i="0" u="none" strike="noStrike" kern="1200" cap="none" spc="0" normalizeH="0" baseline="0" noProof="0" dirty="0">
                <a:ln>
                  <a:noFill/>
                </a:ln>
                <a:solidFill>
                  <a:prstClr val="black"/>
                </a:solidFill>
                <a:effectLst/>
                <a:uLnTx/>
                <a:uFillTx/>
                <a:latin typeface="Calibri" panose="020F0502020204030204"/>
                <a:ea typeface="+mn-ea"/>
                <a:cs typeface="+mn-cs"/>
              </a:rPr>
              <a:t>Πηγή: Έρευνα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Metron Analysis</a:t>
            </a:r>
            <a:r>
              <a:rPr kumimoji="0" lang="el-GR" sz="1000" b="0" i="0" u="none" strike="noStrike" kern="1200" cap="none" spc="0" normalizeH="0" baseline="0" noProof="0" dirty="0">
                <a:ln>
                  <a:noFill/>
                </a:ln>
                <a:solidFill>
                  <a:prstClr val="black"/>
                </a:solidFill>
                <a:effectLst/>
                <a:uLnTx/>
                <a:uFillTx/>
                <a:latin typeface="Calibri" panose="020F0502020204030204"/>
                <a:ea typeface="+mn-ea"/>
                <a:cs typeface="+mn-cs"/>
              </a:rPr>
              <a:t>: Δημοκρατία και Συγκυρία, </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a:ln>
                  <a:noFill/>
                </a:ln>
                <a:solidFill>
                  <a:prstClr val="black"/>
                </a:solidFill>
                <a:effectLst/>
                <a:uLnTx/>
                <a:uFillTx/>
                <a:latin typeface="Calibri" panose="020F0502020204030204"/>
                <a:ea typeface="+mn-ea"/>
                <a:cs typeface="+mn-cs"/>
              </a:rPr>
              <a:t>Σεπ 2022, Κύκλος Ιδεών</a:t>
            </a:r>
          </a:p>
        </p:txBody>
      </p:sp>
      <p:sp>
        <p:nvSpPr>
          <p:cNvPr id="12" name="TextBox 11">
            <a:extLst>
              <a:ext uri="{FF2B5EF4-FFF2-40B4-BE49-F238E27FC236}">
                <a16:creationId xmlns:a16="http://schemas.microsoft.com/office/drawing/2014/main" id="{8A0C1649-64EF-1D31-B7B4-29B99ED6B94E}"/>
              </a:ext>
            </a:extLst>
          </p:cNvPr>
          <p:cNvSpPr txBox="1"/>
          <p:nvPr/>
        </p:nvSpPr>
        <p:spPr>
          <a:xfrm>
            <a:off x="8419874" y="6372275"/>
            <a:ext cx="24482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Calibri" panose="020F0502020204030204" pitchFamily="34" charset="0"/>
              </a:rPr>
              <a:t>**  Βάση μικρότερη των 60 ατόμων</a:t>
            </a:r>
          </a:p>
        </p:txBody>
      </p:sp>
    </p:spTree>
    <p:extLst>
      <p:ext uri="{BB962C8B-B14F-4D97-AF65-F5344CB8AC3E}">
        <p14:creationId xmlns:p14="http://schemas.microsoft.com/office/powerpoint/2010/main" val="382301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Graphic spid="3" grpId="0">
        <p:bldAsOne/>
      </p:bldGraphic>
      <p:bldP spid="7" grpId="0" animBg="1"/>
      <p:bldP spid="8" grpId="0"/>
      <p:bldP spid="10" grpId="0" animBg="1"/>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D2F15-400C-0646-5B1E-276E128A6F5D}"/>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BBDF3A8-7BC0-B60C-A30A-EC0018CEC908}"/>
              </a:ext>
            </a:extLst>
          </p:cNvPr>
          <p:cNvSpPr>
            <a:spLocks noGrp="1"/>
          </p:cNvSpPr>
          <p:nvPr>
            <p:ph type="sldNum" sz="quarter" idx="12"/>
          </p:nvPr>
        </p:nvSpPr>
        <p:spPr>
          <a:xfrm>
            <a:off x="9329465" y="640630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8" name="Chart 7">
            <a:extLst>
              <a:ext uri="{FF2B5EF4-FFF2-40B4-BE49-F238E27FC236}">
                <a16:creationId xmlns:a16="http://schemas.microsoft.com/office/drawing/2014/main" id="{5177DE28-B7A7-8A65-AF2B-1269DB42E33E}"/>
              </a:ext>
            </a:extLst>
          </p:cNvPr>
          <p:cNvGraphicFramePr/>
          <p:nvPr>
            <p:extLst>
              <p:ext uri="{D42A27DB-BD31-4B8C-83A1-F6EECF244321}">
                <p14:modId xmlns:p14="http://schemas.microsoft.com/office/powerpoint/2010/main" val="3207664495"/>
              </p:ext>
            </p:extLst>
          </p:nvPr>
        </p:nvGraphicFramePr>
        <p:xfrm>
          <a:off x="657284" y="1649288"/>
          <a:ext cx="9176163" cy="4603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a:extLst>
              <a:ext uri="{FF2B5EF4-FFF2-40B4-BE49-F238E27FC236}">
                <a16:creationId xmlns:a16="http://schemas.microsoft.com/office/drawing/2014/main" id="{C6AB8516-48D9-9F5E-41D8-180A918E79D5}"/>
              </a:ext>
            </a:extLst>
          </p:cNvPr>
          <p:cNvGraphicFramePr>
            <a:graphicFrameLocks noGrp="1"/>
          </p:cNvGraphicFramePr>
          <p:nvPr>
            <p:extLst>
              <p:ext uri="{D42A27DB-BD31-4B8C-83A1-F6EECF244321}">
                <p14:modId xmlns:p14="http://schemas.microsoft.com/office/powerpoint/2010/main" val="287308631"/>
              </p:ext>
            </p:extLst>
          </p:nvPr>
        </p:nvGraphicFramePr>
        <p:xfrm>
          <a:off x="9836732" y="1667757"/>
          <a:ext cx="2059704" cy="4437481"/>
        </p:xfrm>
        <a:graphic>
          <a:graphicData uri="http://schemas.openxmlformats.org/drawingml/2006/table">
            <a:tbl>
              <a:tblPr>
                <a:tableStyleId>{5C22544A-7EE6-4342-B048-85BDC9FD1C3A}</a:tableStyleId>
              </a:tblPr>
              <a:tblGrid>
                <a:gridCol w="686568">
                  <a:extLst>
                    <a:ext uri="{9D8B030D-6E8A-4147-A177-3AD203B41FA5}">
                      <a16:colId xmlns:a16="http://schemas.microsoft.com/office/drawing/2014/main" val="2274571310"/>
                    </a:ext>
                  </a:extLst>
                </a:gridCol>
                <a:gridCol w="686568">
                  <a:extLst>
                    <a:ext uri="{9D8B030D-6E8A-4147-A177-3AD203B41FA5}">
                      <a16:colId xmlns:a16="http://schemas.microsoft.com/office/drawing/2014/main" val="3748768310"/>
                    </a:ext>
                  </a:extLst>
                </a:gridCol>
                <a:gridCol w="686568">
                  <a:extLst>
                    <a:ext uri="{9D8B030D-6E8A-4147-A177-3AD203B41FA5}">
                      <a16:colId xmlns:a16="http://schemas.microsoft.com/office/drawing/2014/main" val="3723804222"/>
                    </a:ext>
                  </a:extLst>
                </a:gridCol>
              </a:tblGrid>
              <a:tr h="539706">
                <a:tc>
                  <a:txBody>
                    <a:bodyPr/>
                    <a:lstStyle/>
                    <a:p>
                      <a:pPr algn="ctr" fontAlgn="ctr"/>
                      <a:r>
                        <a:rPr lang="en-US" sz="1000" b="1" i="0" u="none" strike="noStrike" dirty="0">
                          <a:solidFill>
                            <a:schemeClr val="accent1">
                              <a:lumMod val="50000"/>
                            </a:schemeClr>
                          </a:solidFill>
                          <a:effectLst/>
                          <a:latin typeface="Calibri" panose="020F0502020204030204" pitchFamily="34" charset="0"/>
                        </a:rPr>
                        <a:t>Bottom2box</a:t>
                      </a:r>
                    </a:p>
                    <a:p>
                      <a:pPr algn="ctr" fontAlgn="ctr"/>
                      <a:r>
                        <a:rPr lang="el-GR" sz="1000" b="1" i="0" u="none" strike="noStrike" dirty="0">
                          <a:solidFill>
                            <a:schemeClr val="accent1">
                              <a:lumMod val="50000"/>
                            </a:schemeClr>
                          </a:solidFill>
                          <a:effectLst/>
                          <a:latin typeface="Calibri" panose="020F0502020204030204" pitchFamily="34" charset="0"/>
                        </a:rPr>
                        <a:t>(1+2)</a:t>
                      </a:r>
                    </a:p>
                  </a:txBody>
                  <a:tcPr marL="7620" marR="7620" marT="7620" marB="0" anchor="ctr">
                    <a:lnL w="12700" cmpd="sng">
                      <a:noFill/>
                    </a:lnL>
                    <a:lnR w="6350" cap="flat" cmpd="sng" algn="ctr">
                      <a:solidFill>
                        <a:srgbClr val="FF9900"/>
                      </a:solidFill>
                      <a:prstDash val="sysDash"/>
                      <a:round/>
                      <a:headEnd type="none" w="med" len="med"/>
                      <a:tailEnd type="none" w="med" len="med"/>
                    </a:lnR>
                    <a:lnT w="12700" cmpd="sng">
                      <a:noFill/>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1" i="0" u="none" strike="noStrike" dirty="0">
                          <a:solidFill>
                            <a:schemeClr val="accent4">
                              <a:lumMod val="50000"/>
                            </a:schemeClr>
                          </a:solidFill>
                          <a:effectLst/>
                          <a:latin typeface="Calibri" panose="020F0502020204030204" pitchFamily="34" charset="0"/>
                        </a:rPr>
                        <a:t>Top2box</a:t>
                      </a:r>
                    </a:p>
                    <a:p>
                      <a:pPr algn="ctr" fontAlgn="ctr"/>
                      <a:r>
                        <a:rPr lang="el-GR" sz="1000" b="1" i="0" u="none" strike="noStrike" dirty="0">
                          <a:solidFill>
                            <a:schemeClr val="accent4">
                              <a:lumMod val="50000"/>
                            </a:schemeClr>
                          </a:solidFill>
                          <a:effectLst/>
                          <a:latin typeface="Calibri" panose="020F0502020204030204" pitchFamily="34" charset="0"/>
                        </a:rPr>
                        <a:t>(4+5)</a:t>
                      </a:r>
                    </a:p>
                  </a:txBody>
                  <a:tcPr marL="7620" marR="7620" marT="7620"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12700" cmpd="sng">
                      <a:noFill/>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6"/>
                          </a:solidFill>
                          <a:effectLst/>
                          <a:latin typeface="Calibri" panose="020F0502020204030204" pitchFamily="34" charset="0"/>
                        </a:rPr>
                        <a:t>Ισοζύγιο</a:t>
                      </a:r>
                    </a:p>
                  </a:txBody>
                  <a:tcPr marL="7620" marR="7620" marT="7620" marB="0" anchor="ctr">
                    <a:lnL w="6350" cap="flat" cmpd="sng" algn="ctr">
                      <a:solidFill>
                        <a:srgbClr val="FF9900"/>
                      </a:solidFill>
                      <a:prstDash val="sysDash"/>
                      <a:round/>
                      <a:headEnd type="none" w="med" len="med"/>
                      <a:tailEnd type="none" w="med" len="med"/>
                    </a:lnL>
                    <a:lnR w="12700" cap="flat" cmpd="sng" algn="ctr">
                      <a:noFill/>
                      <a:prstDash val="solid"/>
                      <a:round/>
                      <a:headEnd type="none" w="med" len="med"/>
                      <a:tailEnd type="none" w="med" len="med"/>
                    </a:lnR>
                    <a:lnT w="12700" cmpd="sng">
                      <a:noFill/>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3166818"/>
                  </a:ext>
                </a:extLst>
              </a:tr>
              <a:tr h="779555">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31</a:t>
                      </a:r>
                    </a:p>
                  </a:txBody>
                  <a:tcPr marL="9525" marR="9525" marT="9525" marB="0" anchor="ctr">
                    <a:lnL w="12700" cmpd="sng">
                      <a:noFill/>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46</a:t>
                      </a:r>
                    </a:p>
                  </a:txBody>
                  <a:tcPr marL="9525" marR="9525" marT="9525"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chemeClr val="accent6"/>
                          </a:solidFill>
                          <a:effectLst/>
                          <a:latin typeface="Calibri" panose="020F0502020204030204" pitchFamily="34" charset="0"/>
                        </a:rPr>
                        <a:t>15</a:t>
                      </a:r>
                      <a:endParaRPr lang="el-GR" sz="1000" b="1" i="0" u="none" strike="noStrike" dirty="0">
                        <a:solidFill>
                          <a:schemeClr val="accent6"/>
                        </a:solidFill>
                        <a:effectLst/>
                        <a:latin typeface="Calibri" panose="020F0502020204030204" pitchFamily="34" charset="0"/>
                      </a:endParaRPr>
                    </a:p>
                  </a:txBody>
                  <a:tcPr marL="9525" marR="9525" marT="9525" marB="0" anchor="ctr">
                    <a:lnL w="6350" cap="flat" cmpd="sng" algn="ctr">
                      <a:solidFill>
                        <a:srgbClr val="FF9900"/>
                      </a:solid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5227059"/>
                  </a:ext>
                </a:extLst>
              </a:tr>
              <a:tr h="779555">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30</a:t>
                      </a:r>
                    </a:p>
                  </a:txBody>
                  <a:tcPr marL="9525" marR="9525" marT="9525" marB="0" anchor="ctr">
                    <a:lnL w="12700" cmpd="sng">
                      <a:noFill/>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46</a:t>
                      </a:r>
                    </a:p>
                  </a:txBody>
                  <a:tcPr marL="9525" marR="9525" marT="9525"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6"/>
                          </a:solidFill>
                          <a:effectLst/>
                          <a:latin typeface="Calibri" panose="020F0502020204030204" pitchFamily="34" charset="0"/>
                        </a:rPr>
                        <a:t>16</a:t>
                      </a:r>
                    </a:p>
                  </a:txBody>
                  <a:tcPr marL="9525" marR="9525" marT="9525" marB="0" anchor="ctr">
                    <a:lnL w="6350" cap="flat" cmpd="sng" algn="ctr">
                      <a:solidFill>
                        <a:srgbClr val="FF9900"/>
                      </a:solid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413020"/>
                  </a:ext>
                </a:extLst>
              </a:tr>
              <a:tr h="779555">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29</a:t>
                      </a:r>
                    </a:p>
                  </a:txBody>
                  <a:tcPr marL="9525" marR="9525" marT="9525" marB="0" anchor="ctr">
                    <a:lnL w="12700" cmpd="sng">
                      <a:noFill/>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37</a:t>
                      </a:r>
                    </a:p>
                  </a:txBody>
                  <a:tcPr marL="9525" marR="9525" marT="9525"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6"/>
                          </a:solidFill>
                          <a:effectLst/>
                          <a:latin typeface="Calibri" panose="020F0502020204030204" pitchFamily="34" charset="0"/>
                        </a:rPr>
                        <a:t>8</a:t>
                      </a:r>
                    </a:p>
                  </a:txBody>
                  <a:tcPr marL="9525" marR="9525" marT="9525" marB="0" anchor="ctr">
                    <a:lnL w="6350" cap="flat" cmpd="sng" algn="ctr">
                      <a:solidFill>
                        <a:srgbClr val="FF9900"/>
                      </a:solid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9452483"/>
                  </a:ext>
                </a:extLst>
              </a:tr>
              <a:tr h="779555">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37</a:t>
                      </a:r>
                    </a:p>
                  </a:txBody>
                  <a:tcPr marL="9525" marR="9525" marT="9525" marB="0" anchor="ctr">
                    <a:lnL w="12700" cmpd="sng">
                      <a:noFill/>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36</a:t>
                      </a:r>
                    </a:p>
                  </a:txBody>
                  <a:tcPr marL="9525" marR="9525" marT="9525"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6"/>
                          </a:solidFill>
                          <a:effectLst/>
                          <a:latin typeface="Calibri" panose="020F0502020204030204" pitchFamily="34" charset="0"/>
                        </a:rPr>
                        <a:t>-1</a:t>
                      </a:r>
                    </a:p>
                  </a:txBody>
                  <a:tcPr marL="9525" marR="9525" marT="9525" marB="0" anchor="ctr">
                    <a:lnL w="6350" cap="flat" cmpd="sng" algn="ctr">
                      <a:solidFill>
                        <a:srgbClr val="FF9900"/>
                      </a:solid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1753973"/>
                  </a:ext>
                </a:extLst>
              </a:tr>
              <a:tr h="779555">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38</a:t>
                      </a:r>
                    </a:p>
                  </a:txBody>
                  <a:tcPr marL="9525" marR="9525" marT="9525" marB="0" anchor="ctr">
                    <a:lnL w="12700" cmpd="sng">
                      <a:noFill/>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33</a:t>
                      </a:r>
                    </a:p>
                  </a:txBody>
                  <a:tcPr marL="9525" marR="9525" marT="9525"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6"/>
                          </a:solidFill>
                          <a:effectLst/>
                          <a:latin typeface="Calibri" panose="020F0502020204030204" pitchFamily="34" charset="0"/>
                        </a:rPr>
                        <a:t>-5</a:t>
                      </a:r>
                    </a:p>
                  </a:txBody>
                  <a:tcPr marL="9525" marR="9525" marT="9525" marB="0" anchor="ctr">
                    <a:lnL w="6350" cap="flat" cmpd="sng" algn="ctr">
                      <a:solidFill>
                        <a:srgbClr val="FF9900"/>
                      </a:solid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rgbClr val="FF990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2477594"/>
                  </a:ext>
                </a:extLst>
              </a:tr>
            </a:tbl>
          </a:graphicData>
        </a:graphic>
      </p:graphicFrame>
      <p:sp>
        <p:nvSpPr>
          <p:cNvPr id="3" name="TextBox 2">
            <a:extLst>
              <a:ext uri="{FF2B5EF4-FFF2-40B4-BE49-F238E27FC236}">
                <a16:creationId xmlns:a16="http://schemas.microsoft.com/office/drawing/2014/main" id="{D2E779EE-22B2-762B-6A11-D2C89D83FD11}"/>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6" name="Title 5">
            <a:extLst>
              <a:ext uri="{FF2B5EF4-FFF2-40B4-BE49-F238E27FC236}">
                <a16:creationId xmlns:a16="http://schemas.microsoft.com/office/drawing/2014/main" id="{82BFBCBD-6538-7390-4690-7AE2B719C647}"/>
              </a:ext>
            </a:extLst>
          </p:cNvPr>
          <p:cNvSpPr>
            <a:spLocks noGrp="1"/>
          </p:cNvSpPr>
          <p:nvPr>
            <p:ph type="title"/>
          </p:nvPr>
        </p:nvSpPr>
        <p:spPr>
          <a:xfrm>
            <a:off x="210604" y="98918"/>
            <a:ext cx="10798413" cy="693115"/>
          </a:xfrm>
        </p:spPr>
        <p:txBody>
          <a:bodyPr>
            <a:normAutofit fontScale="90000"/>
          </a:bodyPr>
          <a:lstStyle/>
          <a:p>
            <a:r>
              <a:rPr lang="el-GR" dirty="0"/>
              <a:t>‘Θα σας διαβάσω ορισμένες περιγραφές για το πώς χωρίζονται τα πολιτικά κόμματα σήμερα και θα ήθελα να μου πείτε πόσο σημαντική θεωρείτε την καθεμία από αυτές τις διακρίσεις. Τα πολιτικά κόμματα σήμερα χωρίζονται σε…’</a:t>
            </a:r>
          </a:p>
        </p:txBody>
      </p:sp>
    </p:spTree>
    <p:extLst>
      <p:ext uri="{BB962C8B-B14F-4D97-AF65-F5344CB8AC3E}">
        <p14:creationId xmlns:p14="http://schemas.microsoft.com/office/powerpoint/2010/main" val="118135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0EEF8-E28A-3AE2-479D-B05E84D7AF86}"/>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0585AB0-598B-5B57-43ED-2BD888B34995}"/>
              </a:ext>
            </a:extLst>
          </p:cNvPr>
          <p:cNvSpPr>
            <a:spLocks noGrp="1"/>
          </p:cNvSpPr>
          <p:nvPr>
            <p:ph type="sldNum" sz="quarter" idx="12"/>
          </p:nvPr>
        </p:nvSpPr>
        <p:spPr>
          <a:xfrm>
            <a:off x="9329465" y="640630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8" name="Chart 7">
            <a:extLst>
              <a:ext uri="{FF2B5EF4-FFF2-40B4-BE49-F238E27FC236}">
                <a16:creationId xmlns:a16="http://schemas.microsoft.com/office/drawing/2014/main" id="{34781E75-520F-90DA-85D0-9598EA277787}"/>
              </a:ext>
            </a:extLst>
          </p:cNvPr>
          <p:cNvGraphicFramePr/>
          <p:nvPr>
            <p:extLst>
              <p:ext uri="{D42A27DB-BD31-4B8C-83A1-F6EECF244321}">
                <p14:modId xmlns:p14="http://schemas.microsoft.com/office/powerpoint/2010/main" val="4179494083"/>
              </p:ext>
            </p:extLst>
          </p:nvPr>
        </p:nvGraphicFramePr>
        <p:xfrm>
          <a:off x="657284" y="1649288"/>
          <a:ext cx="9176163" cy="4603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a:extLst>
              <a:ext uri="{FF2B5EF4-FFF2-40B4-BE49-F238E27FC236}">
                <a16:creationId xmlns:a16="http://schemas.microsoft.com/office/drawing/2014/main" id="{338FD901-568F-B054-79EB-9DB0780091EA}"/>
              </a:ext>
            </a:extLst>
          </p:cNvPr>
          <p:cNvGraphicFramePr>
            <a:graphicFrameLocks noGrp="1"/>
          </p:cNvGraphicFramePr>
          <p:nvPr>
            <p:extLst>
              <p:ext uri="{D42A27DB-BD31-4B8C-83A1-F6EECF244321}">
                <p14:modId xmlns:p14="http://schemas.microsoft.com/office/powerpoint/2010/main" val="3275046321"/>
              </p:ext>
            </p:extLst>
          </p:nvPr>
        </p:nvGraphicFramePr>
        <p:xfrm>
          <a:off x="9836732" y="1667757"/>
          <a:ext cx="1976577" cy="4354352"/>
        </p:xfrm>
        <a:graphic>
          <a:graphicData uri="http://schemas.openxmlformats.org/drawingml/2006/table">
            <a:tbl>
              <a:tblPr>
                <a:tableStyleId>{5C22544A-7EE6-4342-B048-85BDC9FD1C3A}</a:tableStyleId>
              </a:tblPr>
              <a:tblGrid>
                <a:gridCol w="720432">
                  <a:extLst>
                    <a:ext uri="{9D8B030D-6E8A-4147-A177-3AD203B41FA5}">
                      <a16:colId xmlns:a16="http://schemas.microsoft.com/office/drawing/2014/main" val="2274571310"/>
                    </a:ext>
                  </a:extLst>
                </a:gridCol>
                <a:gridCol w="637309">
                  <a:extLst>
                    <a:ext uri="{9D8B030D-6E8A-4147-A177-3AD203B41FA5}">
                      <a16:colId xmlns:a16="http://schemas.microsoft.com/office/drawing/2014/main" val="3748768310"/>
                    </a:ext>
                  </a:extLst>
                </a:gridCol>
                <a:gridCol w="618836">
                  <a:extLst>
                    <a:ext uri="{9D8B030D-6E8A-4147-A177-3AD203B41FA5}">
                      <a16:colId xmlns:a16="http://schemas.microsoft.com/office/drawing/2014/main" val="3723804222"/>
                    </a:ext>
                  </a:extLst>
                </a:gridCol>
              </a:tblGrid>
              <a:tr h="642460">
                <a:tc>
                  <a:txBody>
                    <a:bodyPr/>
                    <a:lstStyle/>
                    <a:p>
                      <a:pPr algn="ctr" fontAlgn="ctr"/>
                      <a:r>
                        <a:rPr lang="en-US" sz="1000" b="1" i="0" u="none" strike="noStrike" dirty="0">
                          <a:solidFill>
                            <a:schemeClr val="accent1">
                              <a:lumMod val="50000"/>
                            </a:schemeClr>
                          </a:solidFill>
                          <a:effectLst/>
                          <a:latin typeface="Calibri" panose="020F0502020204030204" pitchFamily="34" charset="0"/>
                        </a:rPr>
                        <a:t>Bottom2box</a:t>
                      </a:r>
                    </a:p>
                    <a:p>
                      <a:pPr algn="ctr" fontAlgn="ctr"/>
                      <a:r>
                        <a:rPr lang="el-GR" sz="1000" b="1" i="0" u="none" strike="noStrike" dirty="0">
                          <a:solidFill>
                            <a:schemeClr val="accent1">
                              <a:lumMod val="50000"/>
                            </a:schemeClr>
                          </a:solidFill>
                          <a:effectLst/>
                          <a:latin typeface="Calibri" panose="020F0502020204030204" pitchFamily="34" charset="0"/>
                        </a:rPr>
                        <a:t>(1+2)</a:t>
                      </a:r>
                    </a:p>
                  </a:txBody>
                  <a:tcPr marL="7620" marR="7620" marT="7620" marB="0" anchor="ctr">
                    <a:lnL w="12700" cmpd="sng">
                      <a:noFill/>
                    </a:lnL>
                    <a:lnR w="6350" cap="flat" cmpd="sng" algn="ctr">
                      <a:solidFill>
                        <a:srgbClr val="FF9900"/>
                      </a:solidFill>
                      <a:prstDash val="sysDash"/>
                      <a:round/>
                      <a:headEnd type="none" w="med" len="med"/>
                      <a:tailEnd type="none" w="med" len="med"/>
                    </a:lnR>
                    <a:lnT w="12700" cmpd="sng">
                      <a:noFill/>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1" i="0" u="none" strike="noStrike" dirty="0">
                          <a:solidFill>
                            <a:schemeClr val="accent4">
                              <a:lumMod val="50000"/>
                            </a:schemeClr>
                          </a:solidFill>
                          <a:effectLst/>
                          <a:latin typeface="Calibri" panose="020F0502020204030204" pitchFamily="34" charset="0"/>
                        </a:rPr>
                        <a:t>Top2box</a:t>
                      </a:r>
                    </a:p>
                    <a:p>
                      <a:pPr algn="ctr" fontAlgn="ctr"/>
                      <a:r>
                        <a:rPr lang="el-GR" sz="1000" b="1" i="0" u="none" strike="noStrike" dirty="0">
                          <a:solidFill>
                            <a:schemeClr val="accent4">
                              <a:lumMod val="50000"/>
                            </a:schemeClr>
                          </a:solidFill>
                          <a:effectLst/>
                          <a:latin typeface="Calibri" panose="020F0502020204030204" pitchFamily="34" charset="0"/>
                        </a:rPr>
                        <a:t>(4+5)</a:t>
                      </a:r>
                    </a:p>
                  </a:txBody>
                  <a:tcPr marL="7620" marR="7620" marT="7620"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12700" cmpd="sng">
                      <a:noFill/>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6"/>
                          </a:solidFill>
                          <a:effectLst/>
                          <a:latin typeface="Calibri" panose="020F0502020204030204" pitchFamily="34" charset="0"/>
                        </a:rPr>
                        <a:t>Ισοζύγιο</a:t>
                      </a:r>
                    </a:p>
                  </a:txBody>
                  <a:tcPr marL="7620" marR="7620" marT="7620" marB="0" anchor="ctr">
                    <a:lnL w="6350" cap="flat" cmpd="sng" algn="ctr">
                      <a:solidFill>
                        <a:srgbClr val="FF9900"/>
                      </a:solidFill>
                      <a:prstDash val="sysDash"/>
                      <a:round/>
                      <a:headEnd type="none" w="med" len="med"/>
                      <a:tailEnd type="none" w="med" len="med"/>
                    </a:lnL>
                    <a:lnR w="12700" cap="flat" cmpd="sng" algn="ctr">
                      <a:noFill/>
                      <a:prstDash val="solid"/>
                      <a:round/>
                      <a:headEnd type="none" w="med" len="med"/>
                      <a:tailEnd type="none" w="med" len="med"/>
                    </a:lnR>
                    <a:lnT w="12700" cmpd="sng">
                      <a:noFill/>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3166818"/>
                  </a:ext>
                </a:extLst>
              </a:tr>
              <a:tr h="927973">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27</a:t>
                      </a:r>
                    </a:p>
                  </a:txBody>
                  <a:tcPr marL="9525" marR="9525" marT="9525" marB="0" anchor="ctr">
                    <a:lnL w="12700" cmpd="sng">
                      <a:noFill/>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45</a:t>
                      </a:r>
                    </a:p>
                  </a:txBody>
                  <a:tcPr marL="9525" marR="9525" marT="9525"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6"/>
                          </a:solidFill>
                          <a:effectLst/>
                          <a:latin typeface="Calibri" panose="020F0502020204030204" pitchFamily="34" charset="0"/>
                        </a:rPr>
                        <a:t>18</a:t>
                      </a:r>
                    </a:p>
                  </a:txBody>
                  <a:tcPr marL="9525" marR="9525" marT="9525" marB="0" anchor="ctr">
                    <a:lnL w="6350" cap="flat" cmpd="sng" algn="ctr">
                      <a:solidFill>
                        <a:srgbClr val="FF9900"/>
                      </a:solid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5227059"/>
                  </a:ext>
                </a:extLst>
              </a:tr>
              <a:tr h="927973">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39</a:t>
                      </a:r>
                    </a:p>
                  </a:txBody>
                  <a:tcPr marL="9525" marR="9525" marT="9525" marB="0" anchor="ctr">
                    <a:lnL w="12700" cmpd="sng">
                      <a:noFill/>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34</a:t>
                      </a:r>
                    </a:p>
                  </a:txBody>
                  <a:tcPr marL="9525" marR="9525" marT="9525"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6"/>
                          </a:solidFill>
                          <a:effectLst/>
                          <a:latin typeface="Calibri" panose="020F0502020204030204" pitchFamily="34" charset="0"/>
                        </a:rPr>
                        <a:t>-5</a:t>
                      </a:r>
                    </a:p>
                  </a:txBody>
                  <a:tcPr marL="9525" marR="9525" marT="9525" marB="0" anchor="ctr">
                    <a:lnL w="6350" cap="flat" cmpd="sng" algn="ctr">
                      <a:solidFill>
                        <a:srgbClr val="FF9900"/>
                      </a:solid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413020"/>
                  </a:ext>
                </a:extLst>
              </a:tr>
              <a:tr h="927973">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45</a:t>
                      </a:r>
                    </a:p>
                  </a:txBody>
                  <a:tcPr marL="9525" marR="9525" marT="9525" marB="0" anchor="ctr">
                    <a:lnL w="12700" cmpd="sng">
                      <a:noFill/>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29</a:t>
                      </a:r>
                    </a:p>
                  </a:txBody>
                  <a:tcPr marL="9525" marR="9525" marT="9525"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6"/>
                          </a:solidFill>
                          <a:effectLst/>
                          <a:latin typeface="Calibri" panose="020F0502020204030204" pitchFamily="34" charset="0"/>
                        </a:rPr>
                        <a:t>-16</a:t>
                      </a:r>
                    </a:p>
                  </a:txBody>
                  <a:tcPr marL="9525" marR="9525" marT="9525" marB="0" anchor="ctr">
                    <a:lnL w="6350" cap="flat" cmpd="sng" algn="ctr">
                      <a:solidFill>
                        <a:srgbClr val="FF9900"/>
                      </a:solid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9452483"/>
                  </a:ext>
                </a:extLst>
              </a:tr>
              <a:tr h="927973">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43</a:t>
                      </a:r>
                    </a:p>
                  </a:txBody>
                  <a:tcPr marL="9525" marR="9525" marT="9525" marB="0" anchor="ctr">
                    <a:lnL w="12700" cmpd="sng">
                      <a:noFill/>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28</a:t>
                      </a:r>
                    </a:p>
                  </a:txBody>
                  <a:tcPr marL="9525" marR="9525" marT="9525"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6"/>
                          </a:solidFill>
                          <a:effectLst/>
                          <a:latin typeface="Calibri" panose="020F0502020204030204" pitchFamily="34" charset="0"/>
                        </a:rPr>
                        <a:t>-15</a:t>
                      </a:r>
                    </a:p>
                  </a:txBody>
                  <a:tcPr marL="9525" marR="9525" marT="9525" marB="0" anchor="ctr">
                    <a:lnL w="6350" cap="flat" cmpd="sng" algn="ctr">
                      <a:solidFill>
                        <a:srgbClr val="FF9900"/>
                      </a:solid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rgbClr val="FF9900"/>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1753973"/>
                  </a:ext>
                </a:extLst>
              </a:tr>
            </a:tbl>
          </a:graphicData>
        </a:graphic>
      </p:graphicFrame>
      <p:sp>
        <p:nvSpPr>
          <p:cNvPr id="3" name="TextBox 2">
            <a:extLst>
              <a:ext uri="{FF2B5EF4-FFF2-40B4-BE49-F238E27FC236}">
                <a16:creationId xmlns:a16="http://schemas.microsoft.com/office/drawing/2014/main" id="{422359EF-AB62-41FA-09A0-D00F037D1C5F}"/>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6" name="Title 5">
            <a:extLst>
              <a:ext uri="{FF2B5EF4-FFF2-40B4-BE49-F238E27FC236}">
                <a16:creationId xmlns:a16="http://schemas.microsoft.com/office/drawing/2014/main" id="{4BD7C9C2-B00D-A4F0-76F8-FEA7CFA5050A}"/>
              </a:ext>
            </a:extLst>
          </p:cNvPr>
          <p:cNvSpPr>
            <a:spLocks noGrp="1"/>
          </p:cNvSpPr>
          <p:nvPr>
            <p:ph type="title"/>
          </p:nvPr>
        </p:nvSpPr>
        <p:spPr>
          <a:xfrm>
            <a:off x="283030" y="126628"/>
            <a:ext cx="10421916" cy="693115"/>
          </a:xfrm>
        </p:spPr>
        <p:txBody>
          <a:bodyPr>
            <a:normAutofit fontScale="90000"/>
          </a:bodyPr>
          <a:lstStyle/>
          <a:p>
            <a:r>
              <a:rPr lang="el-GR" dirty="0"/>
              <a:t>‘Στην πολιτική συζήτηση ακούγεται αρκετά συχνά ο όρος </a:t>
            </a:r>
            <a:r>
              <a:rPr lang="el-GR" dirty="0" err="1"/>
              <a:t>αντισυστημισμός</a:t>
            </a:r>
            <a:r>
              <a:rPr lang="el-GR" dirty="0"/>
              <a:t> και </a:t>
            </a:r>
            <a:r>
              <a:rPr lang="el-GR" dirty="0" err="1"/>
              <a:t>αντισυστημικά</a:t>
            </a:r>
            <a:r>
              <a:rPr lang="el-GR" dirty="0"/>
              <a:t> κόμματα. Θα σας διαβάσω ορισμένες προτάσεις και θα ήθελα να μου πείτε για καθεμία από αυτές πόσο συμφωνείτε ή διαφωνείτε. Τα </a:t>
            </a:r>
            <a:r>
              <a:rPr lang="el-GR" dirty="0" err="1"/>
              <a:t>αντι</a:t>
            </a:r>
            <a:r>
              <a:rPr lang="el-GR" dirty="0"/>
              <a:t>-συστημικά κόμματα…’</a:t>
            </a:r>
          </a:p>
        </p:txBody>
      </p:sp>
    </p:spTree>
    <p:extLst>
      <p:ext uri="{BB962C8B-B14F-4D97-AF65-F5344CB8AC3E}">
        <p14:creationId xmlns:p14="http://schemas.microsoft.com/office/powerpoint/2010/main" val="327699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0F84D0A0-6466-4A38-BD4C-E56D7516A319}"/>
              </a:ext>
            </a:extLst>
          </p:cNvPr>
          <p:cNvGraphicFramePr>
            <a:graphicFrameLocks noGrp="1"/>
          </p:cNvGraphicFramePr>
          <p:nvPr>
            <p:ph idx="1"/>
            <p:extLst>
              <p:ext uri="{D42A27DB-BD31-4B8C-83A1-F6EECF244321}">
                <p14:modId xmlns:p14="http://schemas.microsoft.com/office/powerpoint/2010/main" val="94224287"/>
              </p:ext>
            </p:extLst>
          </p:nvPr>
        </p:nvGraphicFramePr>
        <p:xfrm>
          <a:off x="851706" y="1575508"/>
          <a:ext cx="7920880"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0CA452A8-C467-42A7-A332-0B9A35201F74}"/>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3" name="Title 2">
            <a:extLst>
              <a:ext uri="{FF2B5EF4-FFF2-40B4-BE49-F238E27FC236}">
                <a16:creationId xmlns:a16="http://schemas.microsoft.com/office/drawing/2014/main" id="{A98EEFC2-8321-8CDC-3FB4-CADBA61010E6}"/>
              </a:ext>
            </a:extLst>
          </p:cNvPr>
          <p:cNvSpPr>
            <a:spLocks noGrp="1"/>
          </p:cNvSpPr>
          <p:nvPr>
            <p:ph type="title"/>
          </p:nvPr>
        </p:nvSpPr>
        <p:spPr>
          <a:xfrm>
            <a:off x="119335" y="108154"/>
            <a:ext cx="10729897" cy="793889"/>
          </a:xfrm>
        </p:spPr>
        <p:txBody>
          <a:bodyPr>
            <a:normAutofit fontScale="90000"/>
          </a:bodyPr>
          <a:lstStyle/>
          <a:p>
            <a:r>
              <a:rPr lang="el-GR" dirty="0"/>
              <a:t>‘Θα ήθελα να μου πείτε για κάθε ένα από τα κόμματα που θα σας διαβάσω αν θα μπορούσατε να το ψηφίσετε ή δεν θα το ψηφίζατε σε καμία περίπτωση;’</a:t>
            </a:r>
            <a:r>
              <a:rPr lang="en-US" dirty="0"/>
              <a:t> </a:t>
            </a:r>
            <a:br>
              <a:rPr lang="en-US" dirty="0"/>
            </a:br>
            <a:r>
              <a:rPr lang="en-US" dirty="0"/>
              <a:t>(</a:t>
            </a:r>
            <a:r>
              <a:rPr lang="en-US" dirty="0" err="1"/>
              <a:t>ό</a:t>
            </a:r>
            <a:r>
              <a:rPr lang="el-GR" dirty="0" err="1"/>
              <a:t>ρια</a:t>
            </a:r>
            <a:r>
              <a:rPr lang="el-GR" dirty="0"/>
              <a:t> εκλογικής επιρροής: </a:t>
            </a:r>
            <a:r>
              <a:rPr lang="en-US" dirty="0"/>
              <a:t>voting consideration)</a:t>
            </a:r>
            <a:endParaRPr lang="el-GR" dirty="0"/>
          </a:p>
        </p:txBody>
      </p:sp>
      <p:sp>
        <p:nvSpPr>
          <p:cNvPr id="5" name="Slide Number Placeholder 4">
            <a:extLst>
              <a:ext uri="{FF2B5EF4-FFF2-40B4-BE49-F238E27FC236}">
                <a16:creationId xmlns:a16="http://schemas.microsoft.com/office/drawing/2014/main" id="{75227CF8-8CB4-C2E0-32A2-98E996146121}"/>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9" name="Content Placeholder 4">
            <a:extLst>
              <a:ext uri="{FF2B5EF4-FFF2-40B4-BE49-F238E27FC236}">
                <a16:creationId xmlns:a16="http://schemas.microsoft.com/office/drawing/2014/main" id="{774BC60F-EC56-6A2A-058A-1B58BF374596}"/>
              </a:ext>
            </a:extLst>
          </p:cNvPr>
          <p:cNvGraphicFramePr>
            <a:graphicFrameLocks/>
          </p:cNvGraphicFramePr>
          <p:nvPr>
            <p:extLst>
              <p:ext uri="{D42A27DB-BD31-4B8C-83A1-F6EECF244321}">
                <p14:modId xmlns:p14="http://schemas.microsoft.com/office/powerpoint/2010/main" val="1181793457"/>
              </p:ext>
            </p:extLst>
          </p:nvPr>
        </p:nvGraphicFramePr>
        <p:xfrm>
          <a:off x="8386619" y="2010896"/>
          <a:ext cx="3509818" cy="3854191"/>
        </p:xfrm>
        <a:graphic>
          <a:graphicData uri="http://schemas.openxmlformats.org/drawingml/2006/table">
            <a:tbl>
              <a:tblPr firstRow="1">
                <a:tableStyleId>{68D230F3-CF80-4859-8CE7-A43EE81993B5}</a:tableStyleId>
              </a:tblPr>
              <a:tblGrid>
                <a:gridCol w="2225946">
                  <a:extLst>
                    <a:ext uri="{9D8B030D-6E8A-4147-A177-3AD203B41FA5}">
                      <a16:colId xmlns:a16="http://schemas.microsoft.com/office/drawing/2014/main" val="3703665903"/>
                    </a:ext>
                  </a:extLst>
                </a:gridCol>
                <a:gridCol w="641936">
                  <a:extLst>
                    <a:ext uri="{9D8B030D-6E8A-4147-A177-3AD203B41FA5}">
                      <a16:colId xmlns:a16="http://schemas.microsoft.com/office/drawing/2014/main" val="3214748111"/>
                    </a:ext>
                  </a:extLst>
                </a:gridCol>
                <a:gridCol w="641936">
                  <a:extLst>
                    <a:ext uri="{9D8B030D-6E8A-4147-A177-3AD203B41FA5}">
                      <a16:colId xmlns:a16="http://schemas.microsoft.com/office/drawing/2014/main" val="2141505924"/>
                    </a:ext>
                  </a:extLst>
                </a:gridCol>
              </a:tblGrid>
              <a:tr h="5320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800" b="0" dirty="0">
                        <a:latin typeface="Calibri" panose="020F0502020204030204" pitchFamily="34" charset="0"/>
                        <a:cs typeface="Calibri" panose="020F0502020204030204" pitchFamily="34" charset="0"/>
                      </a:endParaRPr>
                    </a:p>
                  </a:txBody>
                  <a:tcP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r>
                        <a:rPr lang="el-GR" sz="1000" b="1" dirty="0">
                          <a:solidFill>
                            <a:schemeClr val="tx1"/>
                          </a:solidFill>
                          <a:latin typeface="Calibri" panose="020F0502020204030204" pitchFamily="34" charset="0"/>
                          <a:cs typeface="Calibri" panose="020F0502020204030204" pitchFamily="34" charset="0"/>
                        </a:rPr>
                        <a:t>Δεκ-24*</a:t>
                      </a:r>
                    </a:p>
                  </a:txBody>
                  <a:tcPr anchor="ct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r>
                        <a:rPr lang="el-GR" sz="1000" b="1" dirty="0">
                          <a:solidFill>
                            <a:schemeClr val="bg1"/>
                          </a:solidFill>
                          <a:latin typeface="Calibri" panose="020F0502020204030204" pitchFamily="34" charset="0"/>
                          <a:cs typeface="Calibri" panose="020F0502020204030204" pitchFamily="34" charset="0"/>
                        </a:rPr>
                        <a:t>Μαρ-25</a:t>
                      </a:r>
                    </a:p>
                  </a:txBody>
                  <a:tcPr anchor="ct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2583713846"/>
                  </a:ext>
                </a:extLst>
              </a:tr>
              <a:tr h="459129">
                <a:tc>
                  <a:txBody>
                    <a:bodyPr/>
                    <a:lstStyle/>
                    <a:p>
                      <a:pPr marL="0" algn="ctr" defTabSz="914400" rtl="0" eaLnBrk="1" fontAlgn="ctr" latinLnBrk="0" hangingPunct="1"/>
                      <a:r>
                        <a:rPr lang="el-GR" sz="1000" b="1" u="none" strike="noStrike" kern="1200" dirty="0">
                          <a:solidFill>
                            <a:schemeClr val="tx1"/>
                          </a:solidFill>
                          <a:effectLst/>
                          <a:latin typeface="Calibri" panose="020F0502020204030204" pitchFamily="34" charset="0"/>
                          <a:cs typeface="Calibri" panose="020F0502020204030204" pitchFamily="34" charset="0"/>
                        </a:rPr>
                        <a:t>ΠΑΣΟΚ-ΚΙΝΗΜΑ ΑΛΛΑΓΗΣ</a:t>
                      </a:r>
                      <a:endParaRPr lang="el-GR" sz="1000" b="1" u="none" strike="noStrike" kern="1200" dirty="0">
                        <a:solidFill>
                          <a:schemeClr val="tx1"/>
                        </a:solidFill>
                        <a:effectLst/>
                        <a:latin typeface="Calibri" panose="020F0502020204030204" pitchFamily="34" charset="0"/>
                        <a:ea typeface="+mn-ea"/>
                        <a:cs typeface="Calibri" panose="020F0502020204030204" pitchFamily="34" charset="0"/>
                      </a:endParaRPr>
                    </a:p>
                  </a:txBody>
                  <a:tcPr marL="9525" marR="9525" marT="9525" marB="0" anchor="ct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fontAlgn="ctr"/>
                      <a:r>
                        <a:rPr lang="el-GR" sz="12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47</a:t>
                      </a:r>
                    </a:p>
                  </a:txBody>
                  <a:tcPr marL="7620" marR="7620" marT="7620" marB="0" anchor="ct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fontAlgn="ctr"/>
                      <a:r>
                        <a:rPr lang="el-GR" sz="12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40</a:t>
                      </a:r>
                    </a:p>
                  </a:txBody>
                  <a:tcPr marL="7620" marR="7620" marT="7620" marB="0" anchor="ct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609987811"/>
                  </a:ext>
                </a:extLst>
              </a:tr>
              <a:tr h="347240">
                <a:tc>
                  <a:txBody>
                    <a:bodyPr/>
                    <a:lstStyle/>
                    <a:p>
                      <a:pPr marL="0" algn="ctr" defTabSz="914400" rtl="0" eaLnBrk="1" fontAlgn="ctr" latinLnBrk="0" hangingPunct="1"/>
                      <a:r>
                        <a:rPr lang="el-GR" sz="1000" b="1" u="none" strike="noStrike" kern="1200" dirty="0">
                          <a:solidFill>
                            <a:schemeClr val="tx1"/>
                          </a:solidFill>
                          <a:effectLst/>
                          <a:latin typeface="Calibri" panose="020F0502020204030204" pitchFamily="34" charset="0"/>
                          <a:cs typeface="Calibri" panose="020F0502020204030204" pitchFamily="34" charset="0"/>
                        </a:rPr>
                        <a:t>ΠΛΕΥΣΗ ΕΛΕΥΘΕΡΙΑΣ</a:t>
                      </a:r>
                      <a:endParaRPr lang="el-GR" sz="1000" b="1" u="none" strike="noStrike" kern="1200" dirty="0">
                        <a:solidFill>
                          <a:schemeClr val="tx1"/>
                        </a:solidFill>
                        <a:effectLst/>
                        <a:latin typeface="Calibri" panose="020F0502020204030204" pitchFamily="34" charset="0"/>
                        <a:ea typeface="+mn-ea"/>
                        <a:cs typeface="Calibri" panose="020F0502020204030204" pitchFamily="34" charset="0"/>
                      </a:endParaRPr>
                    </a:p>
                  </a:txBody>
                  <a:tcPr marL="9525" marR="9525" marT="9525" marB="0" anchor="ct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fontAlgn="ctr"/>
                      <a:r>
                        <a:rPr lang="el-GR" sz="12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27</a:t>
                      </a:r>
                    </a:p>
                  </a:txBody>
                  <a:tcPr marL="7620" marR="7620" marT="7620" marB="0" anchor="ct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fontAlgn="ctr"/>
                      <a:r>
                        <a:rPr lang="el-GR" sz="12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33</a:t>
                      </a:r>
                    </a:p>
                  </a:txBody>
                  <a:tcPr marL="7620" marR="7620" marT="7620" marB="0" anchor="ct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237716210"/>
                  </a:ext>
                </a:extLst>
              </a:tr>
              <a:tr h="347240">
                <a:tc>
                  <a:txBody>
                    <a:bodyPr/>
                    <a:lstStyle/>
                    <a:p>
                      <a:pPr algn="ctr" fontAlgn="ctr"/>
                      <a:r>
                        <a:rPr lang="el-GR" sz="1000" b="1" u="none" strike="noStrike" dirty="0">
                          <a:effectLst/>
                          <a:latin typeface="Calibri" panose="020F0502020204030204" pitchFamily="34" charset="0"/>
                          <a:cs typeface="Calibri" panose="020F0502020204030204" pitchFamily="34" charset="0"/>
                        </a:rPr>
                        <a:t>ΝΔ</a:t>
                      </a:r>
                      <a:endParaRPr lang="el-GR" sz="10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fontAlgn="ctr"/>
                      <a:r>
                        <a:rPr lang="el-GR" sz="12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44</a:t>
                      </a:r>
                    </a:p>
                  </a:txBody>
                  <a:tcPr marL="7620" marR="7620" marT="7620" marB="0" anchor="ct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fontAlgn="ctr"/>
                      <a:r>
                        <a:rPr lang="el-GR" sz="12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29</a:t>
                      </a:r>
                    </a:p>
                  </a:txBody>
                  <a:tcPr marL="7620" marR="7620" marT="7620" marB="0" anchor="ct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476255580"/>
                  </a:ext>
                </a:extLst>
              </a:tr>
              <a:tr h="347240">
                <a:tc>
                  <a:txBody>
                    <a:bodyPr/>
                    <a:lstStyle/>
                    <a:p>
                      <a:pPr marL="0" algn="ctr" defTabSz="914400" rtl="0" eaLnBrk="1" fontAlgn="ctr" latinLnBrk="0" hangingPunct="1"/>
                      <a:r>
                        <a:rPr lang="el-GR" sz="1000" b="1" u="none" strike="noStrike" kern="1200" dirty="0">
                          <a:solidFill>
                            <a:schemeClr val="tx1"/>
                          </a:solidFill>
                          <a:effectLst/>
                          <a:latin typeface="Calibri" panose="020F0502020204030204" pitchFamily="34" charset="0"/>
                          <a:cs typeface="Calibri" panose="020F0502020204030204" pitchFamily="34" charset="0"/>
                        </a:rPr>
                        <a:t>ΚΚΕ</a:t>
                      </a:r>
                      <a:endParaRPr lang="el-GR" sz="1000" b="1" u="none" strike="noStrike" kern="1200" dirty="0">
                        <a:solidFill>
                          <a:schemeClr val="tx1"/>
                        </a:solidFill>
                        <a:effectLst/>
                        <a:latin typeface="Calibri" panose="020F0502020204030204" pitchFamily="34" charset="0"/>
                        <a:ea typeface="+mn-ea"/>
                        <a:cs typeface="Calibri" panose="020F0502020204030204" pitchFamily="34" charset="0"/>
                      </a:endParaRPr>
                    </a:p>
                  </a:txBody>
                  <a:tcPr marL="9525" marR="9525" marT="9525" marB="0" anchor="ct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fontAlgn="ctr"/>
                      <a:r>
                        <a:rPr lang="el-GR" sz="12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25</a:t>
                      </a:r>
                    </a:p>
                  </a:txBody>
                  <a:tcPr marL="7620" marR="7620" marT="7620" marB="0" anchor="ct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fontAlgn="ctr"/>
                      <a:r>
                        <a:rPr lang="el-GR" sz="12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27</a:t>
                      </a:r>
                    </a:p>
                  </a:txBody>
                  <a:tcPr marL="7620" marR="7620" marT="7620" marB="0" anchor="ct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190820980"/>
                  </a:ext>
                </a:extLst>
              </a:tr>
              <a:tr h="347240">
                <a:tc>
                  <a:txBody>
                    <a:bodyPr/>
                    <a:lstStyle/>
                    <a:p>
                      <a:pPr marL="0" algn="ctr" defTabSz="914400" rtl="0" eaLnBrk="1" fontAlgn="ctr" latinLnBrk="0" hangingPunct="1"/>
                      <a:r>
                        <a:rPr lang="el-GR" sz="1000" b="1" u="none" strike="noStrike" kern="1200" dirty="0">
                          <a:solidFill>
                            <a:schemeClr val="tx1"/>
                          </a:solidFill>
                          <a:effectLst/>
                          <a:latin typeface="Calibri" panose="020F0502020204030204" pitchFamily="34" charset="0"/>
                          <a:cs typeface="Calibri" panose="020F0502020204030204" pitchFamily="34" charset="0"/>
                        </a:rPr>
                        <a:t>ΣΥΡΙΖΑ</a:t>
                      </a:r>
                      <a:endParaRPr lang="el-GR" sz="1000" b="1" u="none" strike="noStrike" kern="1200" dirty="0">
                        <a:solidFill>
                          <a:schemeClr val="tx1"/>
                        </a:solidFill>
                        <a:effectLst/>
                        <a:latin typeface="Calibri" panose="020F0502020204030204" pitchFamily="34" charset="0"/>
                        <a:ea typeface="+mn-ea"/>
                        <a:cs typeface="Calibri" panose="020F0502020204030204" pitchFamily="34" charset="0"/>
                      </a:endParaRPr>
                    </a:p>
                  </a:txBody>
                  <a:tcPr marL="9525" marR="9525" marT="9525" marB="0" anchor="ct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fontAlgn="ctr"/>
                      <a:r>
                        <a:rPr lang="el-GR" sz="12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23</a:t>
                      </a:r>
                    </a:p>
                  </a:txBody>
                  <a:tcPr marL="7620" marR="7620" marT="7620" marB="0" anchor="ct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fontAlgn="ctr"/>
                      <a:r>
                        <a:rPr lang="el-GR" sz="12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24</a:t>
                      </a:r>
                    </a:p>
                  </a:txBody>
                  <a:tcPr marL="7620" marR="7620" marT="7620" marB="0" anchor="ct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982073654"/>
                  </a:ext>
                </a:extLst>
              </a:tr>
              <a:tr h="347240">
                <a:tc>
                  <a:txBody>
                    <a:bodyPr/>
                    <a:lstStyle/>
                    <a:p>
                      <a:pPr marL="0" algn="ctr" defTabSz="914400" rtl="0" eaLnBrk="1" fontAlgn="ctr" latinLnBrk="0" hangingPunct="1"/>
                      <a:r>
                        <a:rPr lang="el-GR" sz="1000" b="1" u="none" strike="noStrike" kern="1200" dirty="0">
                          <a:solidFill>
                            <a:schemeClr val="tx1"/>
                          </a:solidFill>
                          <a:effectLst/>
                          <a:latin typeface="Calibri" panose="020F0502020204030204" pitchFamily="34" charset="0"/>
                          <a:cs typeface="Calibri" panose="020F0502020204030204" pitchFamily="34" charset="0"/>
                        </a:rPr>
                        <a:t>ΕΛΛΗΝΙΚΗ ΛΥΣΗ</a:t>
                      </a:r>
                      <a:endParaRPr lang="el-GR" sz="1000" b="1" u="none" strike="noStrike" kern="1200" dirty="0">
                        <a:solidFill>
                          <a:schemeClr val="tx1"/>
                        </a:solidFill>
                        <a:effectLst/>
                        <a:latin typeface="Calibri" panose="020F0502020204030204" pitchFamily="34" charset="0"/>
                        <a:ea typeface="+mn-ea"/>
                        <a:cs typeface="Calibri" panose="020F0502020204030204" pitchFamily="34" charset="0"/>
                      </a:endParaRPr>
                    </a:p>
                  </a:txBody>
                  <a:tcPr marL="9525" marR="9525" marT="9525" marB="0" anchor="ct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fontAlgn="ctr"/>
                      <a:r>
                        <a:rPr lang="el-GR" sz="12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21</a:t>
                      </a:r>
                    </a:p>
                  </a:txBody>
                  <a:tcPr marL="7620" marR="7620" marT="7620" marB="0" anchor="ct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fontAlgn="ctr"/>
                      <a:r>
                        <a:rPr lang="el-GR" sz="12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22</a:t>
                      </a:r>
                    </a:p>
                  </a:txBody>
                  <a:tcPr marL="7620" marR="7620" marT="7620" marB="0" anchor="ct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916853793"/>
                  </a:ext>
                </a:extLst>
              </a:tr>
              <a:tr h="347240">
                <a:tc>
                  <a:txBody>
                    <a:bodyPr/>
                    <a:lstStyle/>
                    <a:p>
                      <a:pPr marL="0" algn="ctr" defTabSz="914400" rtl="0" eaLnBrk="1" fontAlgn="ctr" latinLnBrk="0" hangingPunct="1"/>
                      <a:r>
                        <a:rPr lang="el-GR" sz="1000" b="1" u="none" strike="noStrike" kern="1200" dirty="0">
                          <a:solidFill>
                            <a:schemeClr val="tx1"/>
                          </a:solidFill>
                          <a:effectLst/>
                          <a:latin typeface="Calibri" panose="020F0502020204030204" pitchFamily="34" charset="0"/>
                          <a:cs typeface="Calibri" panose="020F0502020204030204" pitchFamily="34" charset="0"/>
                        </a:rPr>
                        <a:t>ΝΕΑ ΑΡΙΣΤΕΡΑ</a:t>
                      </a:r>
                      <a:endParaRPr lang="el-GR" sz="1000" b="1" u="none" strike="noStrike" kern="1200" dirty="0">
                        <a:solidFill>
                          <a:schemeClr val="tx1"/>
                        </a:solidFill>
                        <a:effectLst/>
                        <a:latin typeface="Calibri" panose="020F0502020204030204" pitchFamily="34" charset="0"/>
                        <a:ea typeface="+mn-ea"/>
                        <a:cs typeface="Calibri" panose="020F0502020204030204" pitchFamily="34" charset="0"/>
                      </a:endParaRPr>
                    </a:p>
                  </a:txBody>
                  <a:tcPr marL="9525" marR="9525" marT="9525" marB="0" anchor="ct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fontAlgn="ctr"/>
                      <a:r>
                        <a:rPr lang="el-GR" sz="12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a:t>
                      </a:r>
                    </a:p>
                  </a:txBody>
                  <a:tcPr marL="7620" marR="7620" marT="7620" marB="0" anchor="ct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fontAlgn="ctr"/>
                      <a:r>
                        <a:rPr lang="el-GR" sz="12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11</a:t>
                      </a:r>
                    </a:p>
                  </a:txBody>
                  <a:tcPr marL="7620" marR="7620" marT="7620" marB="0" anchor="ct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401947346"/>
                  </a:ext>
                </a:extLst>
              </a:tr>
              <a:tr h="432354">
                <a:tc>
                  <a:txBody>
                    <a:bodyPr/>
                    <a:lstStyle/>
                    <a:p>
                      <a:pPr marL="0" algn="ctr" defTabSz="914400" rtl="0" eaLnBrk="1" fontAlgn="ctr" latinLnBrk="0" hangingPunct="1"/>
                      <a:r>
                        <a:rPr lang="el-GR" sz="1000" b="1" u="none" strike="noStrike" kern="1200" dirty="0">
                          <a:solidFill>
                            <a:schemeClr val="tx1"/>
                          </a:solidFill>
                          <a:effectLst/>
                          <a:latin typeface="Calibri" panose="020F0502020204030204" pitchFamily="34" charset="0"/>
                          <a:cs typeface="Calibri" panose="020F0502020204030204" pitchFamily="34" charset="0"/>
                        </a:rPr>
                        <a:t>ΝΙΚΗ</a:t>
                      </a:r>
                      <a:endParaRPr lang="el-GR" sz="1000" b="1" u="none" strike="noStrike" kern="1200" dirty="0">
                        <a:solidFill>
                          <a:schemeClr val="tx1"/>
                        </a:solidFill>
                        <a:effectLst/>
                        <a:latin typeface="Calibri" panose="020F0502020204030204" pitchFamily="34" charset="0"/>
                        <a:ea typeface="+mn-ea"/>
                        <a:cs typeface="Calibri" panose="020F0502020204030204" pitchFamily="34" charset="0"/>
                      </a:endParaRPr>
                    </a:p>
                  </a:txBody>
                  <a:tcPr marL="9525" marR="9525" marT="9525" marB="0" anchor="ct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fontAlgn="ctr"/>
                      <a:r>
                        <a:rPr lang="el-GR" sz="12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13</a:t>
                      </a:r>
                    </a:p>
                  </a:txBody>
                  <a:tcPr marL="7620" marR="7620" marT="7620" marB="0" anchor="ct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fontAlgn="ctr"/>
                      <a:r>
                        <a:rPr lang="el-GR" sz="12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15</a:t>
                      </a:r>
                    </a:p>
                  </a:txBody>
                  <a:tcPr marL="7620" marR="7620" marT="7620" marB="0" anchor="ct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2761651050"/>
                  </a:ext>
                </a:extLst>
              </a:tr>
              <a:tr h="347240">
                <a:tc>
                  <a:txBody>
                    <a:bodyPr/>
                    <a:lstStyle/>
                    <a:p>
                      <a:pPr algn="ctr" fontAlgn="ctr"/>
                      <a:r>
                        <a:rPr lang="el-GR" sz="1000" b="1" u="none" strike="noStrike" dirty="0">
                          <a:solidFill>
                            <a:srgbClr val="000000"/>
                          </a:solidFill>
                          <a:effectLst/>
                          <a:latin typeface="Calibri" panose="020F0502020204030204" pitchFamily="34" charset="0"/>
                          <a:cs typeface="Calibri" panose="020F0502020204030204" pitchFamily="34" charset="0"/>
                        </a:rPr>
                        <a:t>ΣΠΑΡΤΙΑΤΕΣ</a:t>
                      </a:r>
                      <a:endParaRPr lang="el-GR" sz="10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bg1"/>
                    </a:solidFill>
                  </a:tcPr>
                </a:tc>
                <a:tc>
                  <a:txBody>
                    <a:bodyPr/>
                    <a:lstStyle/>
                    <a:p>
                      <a:pPr algn="ctr" fontAlgn="ctr"/>
                      <a:r>
                        <a:rPr lang="el-GR" sz="12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a:t>
                      </a:r>
                    </a:p>
                  </a:txBody>
                  <a:tcPr marL="7620" marR="7620" marT="7620" marB="0" anchor="ct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bg1"/>
                    </a:solidFill>
                  </a:tcPr>
                </a:tc>
                <a:tc>
                  <a:txBody>
                    <a:bodyPr/>
                    <a:lstStyle/>
                    <a:p>
                      <a:pPr algn="ctr" fontAlgn="ctr"/>
                      <a:r>
                        <a:rPr lang="el-GR" sz="12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9</a:t>
                      </a:r>
                    </a:p>
                  </a:txBody>
                  <a:tcPr marL="7620" marR="7620" marT="7620" marB="0" anchor="ct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3995430875"/>
                  </a:ext>
                </a:extLst>
              </a:tr>
            </a:tbl>
          </a:graphicData>
        </a:graphic>
      </p:graphicFrame>
      <p:sp>
        <p:nvSpPr>
          <p:cNvPr id="2" name="TextBox 1">
            <a:extLst>
              <a:ext uri="{FF2B5EF4-FFF2-40B4-BE49-F238E27FC236}">
                <a16:creationId xmlns:a16="http://schemas.microsoft.com/office/drawing/2014/main" id="{A3825F65-A862-9588-8701-FCF977580B3F}"/>
              </a:ext>
            </a:extLst>
          </p:cNvPr>
          <p:cNvSpPr txBox="1"/>
          <p:nvPr/>
        </p:nvSpPr>
        <p:spPr>
          <a:xfrm>
            <a:off x="605931" y="6434334"/>
            <a:ext cx="357611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l-GR" sz="1000" b="0" i="0" u="none" strike="noStrike" kern="1200" cap="none" spc="0" normalizeH="0" baseline="0" noProof="0" dirty="0">
                <a:ln>
                  <a:noFill/>
                </a:ln>
                <a:solidFill>
                  <a:prstClr val="black"/>
                </a:solidFill>
                <a:effectLst/>
                <a:uLnTx/>
                <a:uFillTx/>
                <a:latin typeface="Calibri" panose="020F0502020204030204"/>
                <a:ea typeface="+mn-ea"/>
                <a:cs typeface="+mn-cs"/>
              </a:rPr>
              <a:t>Πηγή: Συνδρομητική έρευνα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MetronForum2.0</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65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F8E41-54D5-3612-3C79-2AE5952241B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CAF16A2D-D839-B6D0-4287-C1AC55126B31}"/>
              </a:ext>
            </a:extLst>
          </p:cNvPr>
          <p:cNvSpPr/>
          <p:nvPr/>
        </p:nvSpPr>
        <p:spPr>
          <a:xfrm>
            <a:off x="2544021" y="2736803"/>
            <a:ext cx="1831484" cy="1997757"/>
          </a:xfrm>
          <a:custGeom>
            <a:avLst/>
            <a:gdLst>
              <a:gd name="connsiteX0" fmla="*/ 0 w 4514739"/>
              <a:gd name="connsiteY0" fmla="*/ 0 h 3314776"/>
              <a:gd name="connsiteX1" fmla="*/ 4514739 w 4514739"/>
              <a:gd name="connsiteY1" fmla="*/ 0 h 3314776"/>
              <a:gd name="connsiteX2" fmla="*/ 4514739 w 4514739"/>
              <a:gd name="connsiteY2" fmla="*/ 3314776 h 3314776"/>
              <a:gd name="connsiteX3" fmla="*/ 0 w 4514739"/>
              <a:gd name="connsiteY3" fmla="*/ 3314776 h 3314776"/>
              <a:gd name="connsiteX4" fmla="*/ 0 w 4514739"/>
              <a:gd name="connsiteY4" fmla="*/ 0 h 3314776"/>
              <a:gd name="connsiteX0" fmla="*/ 0 w 4514739"/>
              <a:gd name="connsiteY0" fmla="*/ 731520 h 4046296"/>
              <a:gd name="connsiteX1" fmla="*/ 4514739 w 4514739"/>
              <a:gd name="connsiteY1" fmla="*/ 0 h 4046296"/>
              <a:gd name="connsiteX2" fmla="*/ 4514739 w 4514739"/>
              <a:gd name="connsiteY2" fmla="*/ 4046296 h 4046296"/>
              <a:gd name="connsiteX3" fmla="*/ 0 w 4514739"/>
              <a:gd name="connsiteY3" fmla="*/ 4046296 h 4046296"/>
              <a:gd name="connsiteX4" fmla="*/ 0 w 4514739"/>
              <a:gd name="connsiteY4" fmla="*/ 731520 h 404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4739" h="4046296">
                <a:moveTo>
                  <a:pt x="0" y="731520"/>
                </a:moveTo>
                <a:lnTo>
                  <a:pt x="4514739" y="0"/>
                </a:lnTo>
                <a:lnTo>
                  <a:pt x="4514739" y="4046296"/>
                </a:lnTo>
                <a:lnTo>
                  <a:pt x="0" y="4046296"/>
                </a:lnTo>
                <a:lnTo>
                  <a:pt x="0" y="7315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reeform 9281">
            <a:extLst>
              <a:ext uri="{FF2B5EF4-FFF2-40B4-BE49-F238E27FC236}">
                <a16:creationId xmlns:a16="http://schemas.microsoft.com/office/drawing/2014/main" id="{F6FDBACA-274B-9D42-058F-AB9D2CAB17B7}"/>
              </a:ext>
            </a:extLst>
          </p:cNvPr>
          <p:cNvSpPr>
            <a:spLocks noChangeArrowheads="1"/>
          </p:cNvSpPr>
          <p:nvPr/>
        </p:nvSpPr>
        <p:spPr bwMode="auto">
          <a:xfrm>
            <a:off x="2544021" y="2263597"/>
            <a:ext cx="1831484" cy="976187"/>
          </a:xfrm>
          <a:custGeom>
            <a:avLst/>
            <a:gdLst>
              <a:gd name="T0" fmla="*/ 440 w 553"/>
              <a:gd name="T1" fmla="*/ 44 h 299"/>
              <a:gd name="T2" fmla="*/ 172 w 553"/>
              <a:gd name="T3" fmla="*/ 44 h 299"/>
              <a:gd name="T4" fmla="*/ 0 w 553"/>
              <a:gd name="T5" fmla="*/ 254 h 299"/>
              <a:gd name="T6" fmla="*/ 440 w 553"/>
              <a:gd name="T7" fmla="*/ 254 h 299"/>
              <a:gd name="T8" fmla="*/ 440 w 553"/>
              <a:gd name="T9" fmla="*/ 298 h 299"/>
              <a:gd name="T10" fmla="*/ 477 w 553"/>
              <a:gd name="T11" fmla="*/ 249 h 299"/>
              <a:gd name="T12" fmla="*/ 552 w 553"/>
              <a:gd name="T13" fmla="*/ 149 h 299"/>
              <a:gd name="T14" fmla="*/ 477 w 553"/>
              <a:gd name="T15" fmla="*/ 48 h 299"/>
              <a:gd name="T16" fmla="*/ 440 w 553"/>
              <a:gd name="T17" fmla="*/ 0 h 299"/>
              <a:gd name="T18" fmla="*/ 440 w 553"/>
              <a:gd name="T19" fmla="*/ 4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299">
                <a:moveTo>
                  <a:pt x="440" y="44"/>
                </a:moveTo>
                <a:lnTo>
                  <a:pt x="172" y="44"/>
                </a:lnTo>
                <a:lnTo>
                  <a:pt x="0" y="254"/>
                </a:lnTo>
                <a:lnTo>
                  <a:pt x="440" y="254"/>
                </a:lnTo>
                <a:lnTo>
                  <a:pt x="440" y="298"/>
                </a:lnTo>
                <a:lnTo>
                  <a:pt x="477" y="249"/>
                </a:lnTo>
                <a:lnTo>
                  <a:pt x="552" y="149"/>
                </a:lnTo>
                <a:lnTo>
                  <a:pt x="477" y="48"/>
                </a:lnTo>
                <a:lnTo>
                  <a:pt x="440" y="0"/>
                </a:lnTo>
                <a:lnTo>
                  <a:pt x="440" y="44"/>
                </a:ln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1F1F592D-30D8-06BA-BF26-E8C8534D0D21}"/>
              </a:ext>
            </a:extLst>
          </p:cNvPr>
          <p:cNvGrpSpPr/>
          <p:nvPr/>
        </p:nvGrpSpPr>
        <p:grpSpPr>
          <a:xfrm>
            <a:off x="2898463" y="3589911"/>
            <a:ext cx="1256306" cy="837750"/>
            <a:chOff x="2475239" y="7140111"/>
            <a:chExt cx="3478342" cy="1696795"/>
          </a:xfrm>
        </p:grpSpPr>
        <p:sp>
          <p:nvSpPr>
            <p:cNvPr id="23" name="Rectangle 22">
              <a:extLst>
                <a:ext uri="{FF2B5EF4-FFF2-40B4-BE49-F238E27FC236}">
                  <a16:creationId xmlns:a16="http://schemas.microsoft.com/office/drawing/2014/main" id="{663466E4-F6E1-E617-0415-0C0197B0F7B7}"/>
                </a:ext>
              </a:extLst>
            </p:cNvPr>
            <p:cNvSpPr/>
            <p:nvPr/>
          </p:nvSpPr>
          <p:spPr>
            <a:xfrm>
              <a:off x="2505609" y="7140111"/>
              <a:ext cx="3447972" cy="49870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281B10"/>
                </a:solidFill>
                <a:effectLst/>
                <a:uLnTx/>
                <a:uFillTx/>
                <a:ea typeface="Roboto Medium" panose="02000000000000000000" pitchFamily="2" charset="0"/>
                <a:cs typeface="Montserrat" charset="0"/>
              </a:endParaRPr>
            </a:p>
          </p:txBody>
        </p:sp>
        <p:sp>
          <p:nvSpPr>
            <p:cNvPr id="24" name="TextBox 23">
              <a:extLst>
                <a:ext uri="{FF2B5EF4-FFF2-40B4-BE49-F238E27FC236}">
                  <a16:creationId xmlns:a16="http://schemas.microsoft.com/office/drawing/2014/main" id="{C1370361-DBCC-4C94-7B8E-558818E400A5}"/>
                </a:ext>
              </a:extLst>
            </p:cNvPr>
            <p:cNvSpPr txBox="1"/>
            <p:nvPr/>
          </p:nvSpPr>
          <p:spPr>
            <a:xfrm>
              <a:off x="2475239" y="7714828"/>
              <a:ext cx="3478342" cy="11220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000" dirty="0"/>
                <a:t>Προσδοκίες, Ανησυχίες και Συγκυρία</a:t>
              </a:r>
              <a:endParaRPr kumimoji="0" lang="en-US" sz="1000" b="0" i="0" u="none" strike="noStrike" kern="1200" cap="none" spc="0" normalizeH="0" baseline="0" noProof="0" dirty="0">
                <a:ln>
                  <a:noFill/>
                </a:ln>
                <a:solidFill>
                  <a:prstClr val="black"/>
                </a:solidFill>
                <a:effectLst/>
                <a:uLnTx/>
                <a:uFillTx/>
                <a:ea typeface="Lato Light" panose="020F0502020204030203" pitchFamily="34" charset="0"/>
                <a:cs typeface="Lato Light" panose="020F0502020204030203" pitchFamily="34" charset="0"/>
              </a:endParaRPr>
            </a:p>
          </p:txBody>
        </p:sp>
      </p:grpSp>
      <p:sp>
        <p:nvSpPr>
          <p:cNvPr id="25" name="Rectangle 24">
            <a:extLst>
              <a:ext uri="{FF2B5EF4-FFF2-40B4-BE49-F238E27FC236}">
                <a16:creationId xmlns:a16="http://schemas.microsoft.com/office/drawing/2014/main" id="{347BA94D-8F7A-5DEC-DECB-5C6483530F8E}"/>
              </a:ext>
            </a:extLst>
          </p:cNvPr>
          <p:cNvSpPr/>
          <p:nvPr/>
        </p:nvSpPr>
        <p:spPr>
          <a:xfrm>
            <a:off x="3189705" y="2543336"/>
            <a:ext cx="695768"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rPr>
              <a:t>01</a:t>
            </a:r>
          </a:p>
        </p:txBody>
      </p:sp>
      <p:sp>
        <p:nvSpPr>
          <p:cNvPr id="3" name="Slide Number Placeholder 3">
            <a:extLst>
              <a:ext uri="{FF2B5EF4-FFF2-40B4-BE49-F238E27FC236}">
                <a16:creationId xmlns:a16="http://schemas.microsoft.com/office/drawing/2014/main" id="{7DD8C5B5-3134-C874-F42E-E1FEEAF38312}"/>
              </a:ext>
            </a:extLst>
          </p:cNvPr>
          <p:cNvSpPr>
            <a:spLocks noGrp="1"/>
          </p:cNvSpPr>
          <p:nvPr>
            <p:ph type="sldNum" sz="quarter" idx="12"/>
          </p:nvPr>
        </p:nvSpPr>
        <p:spPr>
          <a:xfrm>
            <a:off x="9295024"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40" name="Rectangle 8">
            <a:extLst>
              <a:ext uri="{FF2B5EF4-FFF2-40B4-BE49-F238E27FC236}">
                <a16:creationId xmlns:a16="http://schemas.microsoft.com/office/drawing/2014/main" id="{272D472B-29AA-4B64-E955-F057FE0D0164}"/>
              </a:ext>
            </a:extLst>
          </p:cNvPr>
          <p:cNvSpPr/>
          <p:nvPr/>
        </p:nvSpPr>
        <p:spPr>
          <a:xfrm>
            <a:off x="4496348" y="2777443"/>
            <a:ext cx="1831484" cy="1997757"/>
          </a:xfrm>
          <a:custGeom>
            <a:avLst/>
            <a:gdLst>
              <a:gd name="connsiteX0" fmla="*/ 0 w 4514739"/>
              <a:gd name="connsiteY0" fmla="*/ 0 h 3314776"/>
              <a:gd name="connsiteX1" fmla="*/ 4514739 w 4514739"/>
              <a:gd name="connsiteY1" fmla="*/ 0 h 3314776"/>
              <a:gd name="connsiteX2" fmla="*/ 4514739 w 4514739"/>
              <a:gd name="connsiteY2" fmla="*/ 3314776 h 3314776"/>
              <a:gd name="connsiteX3" fmla="*/ 0 w 4514739"/>
              <a:gd name="connsiteY3" fmla="*/ 3314776 h 3314776"/>
              <a:gd name="connsiteX4" fmla="*/ 0 w 4514739"/>
              <a:gd name="connsiteY4" fmla="*/ 0 h 3314776"/>
              <a:gd name="connsiteX0" fmla="*/ 0 w 4514739"/>
              <a:gd name="connsiteY0" fmla="*/ 731520 h 4046296"/>
              <a:gd name="connsiteX1" fmla="*/ 4514739 w 4514739"/>
              <a:gd name="connsiteY1" fmla="*/ 0 h 4046296"/>
              <a:gd name="connsiteX2" fmla="*/ 4514739 w 4514739"/>
              <a:gd name="connsiteY2" fmla="*/ 4046296 h 4046296"/>
              <a:gd name="connsiteX3" fmla="*/ 0 w 4514739"/>
              <a:gd name="connsiteY3" fmla="*/ 4046296 h 4046296"/>
              <a:gd name="connsiteX4" fmla="*/ 0 w 4514739"/>
              <a:gd name="connsiteY4" fmla="*/ 731520 h 404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4739" h="4046296">
                <a:moveTo>
                  <a:pt x="0" y="731520"/>
                </a:moveTo>
                <a:lnTo>
                  <a:pt x="4514739" y="0"/>
                </a:lnTo>
                <a:lnTo>
                  <a:pt x="4514739" y="4046296"/>
                </a:lnTo>
                <a:lnTo>
                  <a:pt x="0" y="4046296"/>
                </a:lnTo>
                <a:lnTo>
                  <a:pt x="0" y="7315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9281">
            <a:extLst>
              <a:ext uri="{FF2B5EF4-FFF2-40B4-BE49-F238E27FC236}">
                <a16:creationId xmlns:a16="http://schemas.microsoft.com/office/drawing/2014/main" id="{4C4B47BB-5D0D-0539-7DBA-D61490703DAB}"/>
              </a:ext>
            </a:extLst>
          </p:cNvPr>
          <p:cNvSpPr>
            <a:spLocks noChangeArrowheads="1"/>
          </p:cNvSpPr>
          <p:nvPr/>
        </p:nvSpPr>
        <p:spPr bwMode="auto">
          <a:xfrm>
            <a:off x="4496348" y="2304237"/>
            <a:ext cx="1831484" cy="976187"/>
          </a:xfrm>
          <a:custGeom>
            <a:avLst/>
            <a:gdLst>
              <a:gd name="T0" fmla="*/ 440 w 553"/>
              <a:gd name="T1" fmla="*/ 44 h 299"/>
              <a:gd name="T2" fmla="*/ 172 w 553"/>
              <a:gd name="T3" fmla="*/ 44 h 299"/>
              <a:gd name="T4" fmla="*/ 0 w 553"/>
              <a:gd name="T5" fmla="*/ 254 h 299"/>
              <a:gd name="T6" fmla="*/ 440 w 553"/>
              <a:gd name="T7" fmla="*/ 254 h 299"/>
              <a:gd name="T8" fmla="*/ 440 w 553"/>
              <a:gd name="T9" fmla="*/ 298 h 299"/>
              <a:gd name="T10" fmla="*/ 477 w 553"/>
              <a:gd name="T11" fmla="*/ 249 h 299"/>
              <a:gd name="T12" fmla="*/ 552 w 553"/>
              <a:gd name="T13" fmla="*/ 149 h 299"/>
              <a:gd name="T14" fmla="*/ 477 w 553"/>
              <a:gd name="T15" fmla="*/ 48 h 299"/>
              <a:gd name="T16" fmla="*/ 440 w 553"/>
              <a:gd name="T17" fmla="*/ 0 h 299"/>
              <a:gd name="T18" fmla="*/ 440 w 553"/>
              <a:gd name="T19" fmla="*/ 4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299">
                <a:moveTo>
                  <a:pt x="440" y="44"/>
                </a:moveTo>
                <a:lnTo>
                  <a:pt x="172" y="44"/>
                </a:lnTo>
                <a:lnTo>
                  <a:pt x="0" y="254"/>
                </a:lnTo>
                <a:lnTo>
                  <a:pt x="440" y="254"/>
                </a:lnTo>
                <a:lnTo>
                  <a:pt x="440" y="298"/>
                </a:lnTo>
                <a:lnTo>
                  <a:pt x="477" y="249"/>
                </a:lnTo>
                <a:lnTo>
                  <a:pt x="552" y="149"/>
                </a:lnTo>
                <a:lnTo>
                  <a:pt x="477" y="48"/>
                </a:lnTo>
                <a:lnTo>
                  <a:pt x="440" y="0"/>
                </a:lnTo>
                <a:lnTo>
                  <a:pt x="440" y="44"/>
                </a:lnTo>
              </a:path>
            </a:pathLst>
          </a:custGeom>
          <a:solidFill>
            <a:schemeClr val="accent6"/>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2" name="Group 41">
            <a:extLst>
              <a:ext uri="{FF2B5EF4-FFF2-40B4-BE49-F238E27FC236}">
                <a16:creationId xmlns:a16="http://schemas.microsoft.com/office/drawing/2014/main" id="{9F28FF98-2240-204B-81E9-36B02ECEC74B}"/>
              </a:ext>
            </a:extLst>
          </p:cNvPr>
          <p:cNvGrpSpPr/>
          <p:nvPr/>
        </p:nvGrpSpPr>
        <p:grpSpPr>
          <a:xfrm>
            <a:off x="4850790" y="3630557"/>
            <a:ext cx="1256306" cy="683862"/>
            <a:chOff x="2475239" y="7140111"/>
            <a:chExt cx="3478342" cy="1385105"/>
          </a:xfrm>
        </p:grpSpPr>
        <p:sp>
          <p:nvSpPr>
            <p:cNvPr id="43" name="Rectangle 42">
              <a:extLst>
                <a:ext uri="{FF2B5EF4-FFF2-40B4-BE49-F238E27FC236}">
                  <a16:creationId xmlns:a16="http://schemas.microsoft.com/office/drawing/2014/main" id="{2E611AF8-B0C2-C205-1987-E6C55498ABFD}"/>
                </a:ext>
              </a:extLst>
            </p:cNvPr>
            <p:cNvSpPr/>
            <p:nvPr/>
          </p:nvSpPr>
          <p:spPr>
            <a:xfrm>
              <a:off x="2505609" y="7140111"/>
              <a:ext cx="3447972" cy="49870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281B10"/>
                </a:solidFill>
                <a:effectLst/>
                <a:uLnTx/>
                <a:uFillTx/>
                <a:ea typeface="Roboto Medium" panose="02000000000000000000" pitchFamily="2" charset="0"/>
                <a:cs typeface="Montserrat" charset="0"/>
              </a:endParaRPr>
            </a:p>
          </p:txBody>
        </p:sp>
        <p:sp>
          <p:nvSpPr>
            <p:cNvPr id="44" name="TextBox 43">
              <a:extLst>
                <a:ext uri="{FF2B5EF4-FFF2-40B4-BE49-F238E27FC236}">
                  <a16:creationId xmlns:a16="http://schemas.microsoft.com/office/drawing/2014/main" id="{05D9C122-9607-2266-A141-823C9F9E276D}"/>
                </a:ext>
              </a:extLst>
            </p:cNvPr>
            <p:cNvSpPr txBox="1"/>
            <p:nvPr/>
          </p:nvSpPr>
          <p:spPr>
            <a:xfrm>
              <a:off x="2475239" y="7714827"/>
              <a:ext cx="3478342" cy="8103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000" dirty="0"/>
                <a:t>Δημοκρατία και Πολιτική Κουλτούρα</a:t>
              </a:r>
              <a:endParaRPr kumimoji="0" lang="en-US" sz="1000" b="0" i="0" u="none" strike="noStrike" kern="1200" cap="none" spc="0" normalizeH="0" baseline="0" noProof="0" dirty="0">
                <a:ln>
                  <a:noFill/>
                </a:ln>
                <a:solidFill>
                  <a:prstClr val="black"/>
                </a:solidFill>
                <a:effectLst/>
                <a:uLnTx/>
                <a:uFillTx/>
                <a:ea typeface="Lato Light" panose="020F0502020204030203" pitchFamily="34" charset="0"/>
                <a:cs typeface="Lato Light" panose="020F0502020204030203" pitchFamily="34" charset="0"/>
              </a:endParaRPr>
            </a:p>
          </p:txBody>
        </p:sp>
      </p:grpSp>
      <p:sp>
        <p:nvSpPr>
          <p:cNvPr id="45" name="Rectangle 44">
            <a:extLst>
              <a:ext uri="{FF2B5EF4-FFF2-40B4-BE49-F238E27FC236}">
                <a16:creationId xmlns:a16="http://schemas.microsoft.com/office/drawing/2014/main" id="{45B3A138-3702-68A7-25A0-C86C3755925C}"/>
              </a:ext>
            </a:extLst>
          </p:cNvPr>
          <p:cNvSpPr/>
          <p:nvPr/>
        </p:nvSpPr>
        <p:spPr>
          <a:xfrm>
            <a:off x="5142032" y="2583976"/>
            <a:ext cx="695768"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rPr>
              <a:t>0</a:t>
            </a:r>
            <a:r>
              <a:rPr kumimoji="0" lang="el-GR"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rPr>
              <a:t>2</a:t>
            </a:r>
            <a:endParaRPr kumimoji="0" lang="en-US"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endParaRPr>
          </a:p>
        </p:txBody>
      </p:sp>
      <p:sp>
        <p:nvSpPr>
          <p:cNvPr id="46" name="Rectangle 8">
            <a:extLst>
              <a:ext uri="{FF2B5EF4-FFF2-40B4-BE49-F238E27FC236}">
                <a16:creationId xmlns:a16="http://schemas.microsoft.com/office/drawing/2014/main" id="{3BD9DCD1-BBEE-2166-0CAE-DAAFE0F3B61C}"/>
              </a:ext>
            </a:extLst>
          </p:cNvPr>
          <p:cNvSpPr/>
          <p:nvPr/>
        </p:nvSpPr>
        <p:spPr>
          <a:xfrm>
            <a:off x="6497868" y="2777443"/>
            <a:ext cx="1831484" cy="1997757"/>
          </a:xfrm>
          <a:custGeom>
            <a:avLst/>
            <a:gdLst>
              <a:gd name="connsiteX0" fmla="*/ 0 w 4514739"/>
              <a:gd name="connsiteY0" fmla="*/ 0 h 3314776"/>
              <a:gd name="connsiteX1" fmla="*/ 4514739 w 4514739"/>
              <a:gd name="connsiteY1" fmla="*/ 0 h 3314776"/>
              <a:gd name="connsiteX2" fmla="*/ 4514739 w 4514739"/>
              <a:gd name="connsiteY2" fmla="*/ 3314776 h 3314776"/>
              <a:gd name="connsiteX3" fmla="*/ 0 w 4514739"/>
              <a:gd name="connsiteY3" fmla="*/ 3314776 h 3314776"/>
              <a:gd name="connsiteX4" fmla="*/ 0 w 4514739"/>
              <a:gd name="connsiteY4" fmla="*/ 0 h 3314776"/>
              <a:gd name="connsiteX0" fmla="*/ 0 w 4514739"/>
              <a:gd name="connsiteY0" fmla="*/ 731520 h 4046296"/>
              <a:gd name="connsiteX1" fmla="*/ 4514739 w 4514739"/>
              <a:gd name="connsiteY1" fmla="*/ 0 h 4046296"/>
              <a:gd name="connsiteX2" fmla="*/ 4514739 w 4514739"/>
              <a:gd name="connsiteY2" fmla="*/ 4046296 h 4046296"/>
              <a:gd name="connsiteX3" fmla="*/ 0 w 4514739"/>
              <a:gd name="connsiteY3" fmla="*/ 4046296 h 4046296"/>
              <a:gd name="connsiteX4" fmla="*/ 0 w 4514739"/>
              <a:gd name="connsiteY4" fmla="*/ 731520 h 404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4739" h="4046296">
                <a:moveTo>
                  <a:pt x="0" y="731520"/>
                </a:moveTo>
                <a:lnTo>
                  <a:pt x="4514739" y="0"/>
                </a:lnTo>
                <a:lnTo>
                  <a:pt x="4514739" y="4046296"/>
                </a:lnTo>
                <a:lnTo>
                  <a:pt x="0" y="4046296"/>
                </a:lnTo>
                <a:lnTo>
                  <a:pt x="0" y="7315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Freeform 9281">
            <a:extLst>
              <a:ext uri="{FF2B5EF4-FFF2-40B4-BE49-F238E27FC236}">
                <a16:creationId xmlns:a16="http://schemas.microsoft.com/office/drawing/2014/main" id="{1CCEA079-84D9-2032-EFD7-EAFEAF1A0307}"/>
              </a:ext>
            </a:extLst>
          </p:cNvPr>
          <p:cNvSpPr>
            <a:spLocks noChangeArrowheads="1"/>
          </p:cNvSpPr>
          <p:nvPr/>
        </p:nvSpPr>
        <p:spPr bwMode="auto">
          <a:xfrm>
            <a:off x="6497868" y="2304237"/>
            <a:ext cx="1831484" cy="976187"/>
          </a:xfrm>
          <a:custGeom>
            <a:avLst/>
            <a:gdLst>
              <a:gd name="T0" fmla="*/ 440 w 553"/>
              <a:gd name="T1" fmla="*/ 44 h 299"/>
              <a:gd name="T2" fmla="*/ 172 w 553"/>
              <a:gd name="T3" fmla="*/ 44 h 299"/>
              <a:gd name="T4" fmla="*/ 0 w 553"/>
              <a:gd name="T5" fmla="*/ 254 h 299"/>
              <a:gd name="T6" fmla="*/ 440 w 553"/>
              <a:gd name="T7" fmla="*/ 254 h 299"/>
              <a:gd name="T8" fmla="*/ 440 w 553"/>
              <a:gd name="T9" fmla="*/ 298 h 299"/>
              <a:gd name="T10" fmla="*/ 477 w 553"/>
              <a:gd name="T11" fmla="*/ 249 h 299"/>
              <a:gd name="T12" fmla="*/ 552 w 553"/>
              <a:gd name="T13" fmla="*/ 149 h 299"/>
              <a:gd name="T14" fmla="*/ 477 w 553"/>
              <a:gd name="T15" fmla="*/ 48 h 299"/>
              <a:gd name="T16" fmla="*/ 440 w 553"/>
              <a:gd name="T17" fmla="*/ 0 h 299"/>
              <a:gd name="T18" fmla="*/ 440 w 553"/>
              <a:gd name="T19" fmla="*/ 4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299">
                <a:moveTo>
                  <a:pt x="440" y="44"/>
                </a:moveTo>
                <a:lnTo>
                  <a:pt x="172" y="44"/>
                </a:lnTo>
                <a:lnTo>
                  <a:pt x="0" y="254"/>
                </a:lnTo>
                <a:lnTo>
                  <a:pt x="440" y="254"/>
                </a:lnTo>
                <a:lnTo>
                  <a:pt x="440" y="298"/>
                </a:lnTo>
                <a:lnTo>
                  <a:pt x="477" y="249"/>
                </a:lnTo>
                <a:lnTo>
                  <a:pt x="552" y="149"/>
                </a:lnTo>
                <a:lnTo>
                  <a:pt x="477" y="48"/>
                </a:lnTo>
                <a:lnTo>
                  <a:pt x="440" y="0"/>
                </a:lnTo>
                <a:lnTo>
                  <a:pt x="440" y="44"/>
                </a:ln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8" name="Group 47">
            <a:extLst>
              <a:ext uri="{FF2B5EF4-FFF2-40B4-BE49-F238E27FC236}">
                <a16:creationId xmlns:a16="http://schemas.microsoft.com/office/drawing/2014/main" id="{EF880769-0B1C-89C7-EBFD-F9D41A22921E}"/>
              </a:ext>
            </a:extLst>
          </p:cNvPr>
          <p:cNvGrpSpPr/>
          <p:nvPr/>
        </p:nvGrpSpPr>
        <p:grpSpPr>
          <a:xfrm>
            <a:off x="6852310" y="3630557"/>
            <a:ext cx="1256306" cy="683862"/>
            <a:chOff x="2475239" y="7140111"/>
            <a:chExt cx="3478342" cy="1385105"/>
          </a:xfrm>
        </p:grpSpPr>
        <p:sp>
          <p:nvSpPr>
            <p:cNvPr id="49" name="Rectangle 48">
              <a:extLst>
                <a:ext uri="{FF2B5EF4-FFF2-40B4-BE49-F238E27FC236}">
                  <a16:creationId xmlns:a16="http://schemas.microsoft.com/office/drawing/2014/main" id="{A79E8186-C7C6-520C-A05E-C6B026EC4009}"/>
                </a:ext>
              </a:extLst>
            </p:cNvPr>
            <p:cNvSpPr/>
            <p:nvPr/>
          </p:nvSpPr>
          <p:spPr>
            <a:xfrm>
              <a:off x="2505609" y="7140111"/>
              <a:ext cx="3447972" cy="49870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281B10"/>
                </a:solidFill>
                <a:effectLst/>
                <a:uLnTx/>
                <a:uFillTx/>
                <a:ea typeface="Roboto Medium" panose="02000000000000000000" pitchFamily="2" charset="0"/>
                <a:cs typeface="Montserrat" charset="0"/>
              </a:endParaRPr>
            </a:p>
          </p:txBody>
        </p:sp>
        <p:sp>
          <p:nvSpPr>
            <p:cNvPr id="50" name="TextBox 49">
              <a:extLst>
                <a:ext uri="{FF2B5EF4-FFF2-40B4-BE49-F238E27FC236}">
                  <a16:creationId xmlns:a16="http://schemas.microsoft.com/office/drawing/2014/main" id="{6DA267CF-8D1D-78C3-BB7E-E431738891A0}"/>
                </a:ext>
              </a:extLst>
            </p:cNvPr>
            <p:cNvSpPr txBox="1"/>
            <p:nvPr/>
          </p:nvSpPr>
          <p:spPr>
            <a:xfrm>
              <a:off x="2475239" y="7714827"/>
              <a:ext cx="3478342" cy="8103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000" dirty="0"/>
                <a:t>Κράτος και Διακυβέρνηση</a:t>
              </a:r>
              <a:endParaRPr kumimoji="0" lang="en-US" sz="1000" b="0" i="0" u="none" strike="noStrike" kern="1200" cap="none" spc="0" normalizeH="0" baseline="0" noProof="0" dirty="0">
                <a:ln>
                  <a:noFill/>
                </a:ln>
                <a:solidFill>
                  <a:prstClr val="black"/>
                </a:solidFill>
                <a:effectLst/>
                <a:uLnTx/>
                <a:uFillTx/>
                <a:ea typeface="Lato Light" panose="020F0502020204030203" pitchFamily="34" charset="0"/>
                <a:cs typeface="Lato Light" panose="020F0502020204030203" pitchFamily="34" charset="0"/>
              </a:endParaRPr>
            </a:p>
          </p:txBody>
        </p:sp>
      </p:grpSp>
      <p:sp>
        <p:nvSpPr>
          <p:cNvPr id="51" name="Rectangle 50">
            <a:extLst>
              <a:ext uri="{FF2B5EF4-FFF2-40B4-BE49-F238E27FC236}">
                <a16:creationId xmlns:a16="http://schemas.microsoft.com/office/drawing/2014/main" id="{26D21D3F-BECC-178D-CF13-E06868E222AC}"/>
              </a:ext>
            </a:extLst>
          </p:cNvPr>
          <p:cNvSpPr/>
          <p:nvPr/>
        </p:nvSpPr>
        <p:spPr>
          <a:xfrm>
            <a:off x="7143552" y="2583976"/>
            <a:ext cx="695768"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rPr>
              <a:t>0</a:t>
            </a:r>
            <a:r>
              <a:rPr kumimoji="0" lang="el-GR"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rPr>
              <a:t>3</a:t>
            </a:r>
            <a:endParaRPr kumimoji="0" lang="en-US"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endParaRPr>
          </a:p>
        </p:txBody>
      </p:sp>
      <p:sp>
        <p:nvSpPr>
          <p:cNvPr id="52" name="Rectangle 8">
            <a:extLst>
              <a:ext uri="{FF2B5EF4-FFF2-40B4-BE49-F238E27FC236}">
                <a16:creationId xmlns:a16="http://schemas.microsoft.com/office/drawing/2014/main" id="{710B288B-187E-12E5-74AD-1C12A56A884F}"/>
              </a:ext>
            </a:extLst>
          </p:cNvPr>
          <p:cNvSpPr/>
          <p:nvPr/>
        </p:nvSpPr>
        <p:spPr>
          <a:xfrm>
            <a:off x="8479068" y="2767283"/>
            <a:ext cx="1831484" cy="1997757"/>
          </a:xfrm>
          <a:custGeom>
            <a:avLst/>
            <a:gdLst>
              <a:gd name="connsiteX0" fmla="*/ 0 w 4514739"/>
              <a:gd name="connsiteY0" fmla="*/ 0 h 3314776"/>
              <a:gd name="connsiteX1" fmla="*/ 4514739 w 4514739"/>
              <a:gd name="connsiteY1" fmla="*/ 0 h 3314776"/>
              <a:gd name="connsiteX2" fmla="*/ 4514739 w 4514739"/>
              <a:gd name="connsiteY2" fmla="*/ 3314776 h 3314776"/>
              <a:gd name="connsiteX3" fmla="*/ 0 w 4514739"/>
              <a:gd name="connsiteY3" fmla="*/ 3314776 h 3314776"/>
              <a:gd name="connsiteX4" fmla="*/ 0 w 4514739"/>
              <a:gd name="connsiteY4" fmla="*/ 0 h 3314776"/>
              <a:gd name="connsiteX0" fmla="*/ 0 w 4514739"/>
              <a:gd name="connsiteY0" fmla="*/ 731520 h 4046296"/>
              <a:gd name="connsiteX1" fmla="*/ 4514739 w 4514739"/>
              <a:gd name="connsiteY1" fmla="*/ 0 h 4046296"/>
              <a:gd name="connsiteX2" fmla="*/ 4514739 w 4514739"/>
              <a:gd name="connsiteY2" fmla="*/ 4046296 h 4046296"/>
              <a:gd name="connsiteX3" fmla="*/ 0 w 4514739"/>
              <a:gd name="connsiteY3" fmla="*/ 4046296 h 4046296"/>
              <a:gd name="connsiteX4" fmla="*/ 0 w 4514739"/>
              <a:gd name="connsiteY4" fmla="*/ 731520 h 404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4739" h="4046296">
                <a:moveTo>
                  <a:pt x="0" y="731520"/>
                </a:moveTo>
                <a:lnTo>
                  <a:pt x="4514739" y="0"/>
                </a:lnTo>
                <a:lnTo>
                  <a:pt x="4514739" y="4046296"/>
                </a:lnTo>
                <a:lnTo>
                  <a:pt x="0" y="4046296"/>
                </a:lnTo>
                <a:lnTo>
                  <a:pt x="0" y="7315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Freeform 9281">
            <a:extLst>
              <a:ext uri="{FF2B5EF4-FFF2-40B4-BE49-F238E27FC236}">
                <a16:creationId xmlns:a16="http://schemas.microsoft.com/office/drawing/2014/main" id="{1EB11088-BCEE-761A-3F3A-EA0BA99C2485}"/>
              </a:ext>
            </a:extLst>
          </p:cNvPr>
          <p:cNvSpPr>
            <a:spLocks noChangeArrowheads="1"/>
          </p:cNvSpPr>
          <p:nvPr/>
        </p:nvSpPr>
        <p:spPr bwMode="auto">
          <a:xfrm>
            <a:off x="8479068" y="2294077"/>
            <a:ext cx="1831484" cy="976187"/>
          </a:xfrm>
          <a:custGeom>
            <a:avLst/>
            <a:gdLst>
              <a:gd name="T0" fmla="*/ 440 w 553"/>
              <a:gd name="T1" fmla="*/ 44 h 299"/>
              <a:gd name="T2" fmla="*/ 172 w 553"/>
              <a:gd name="T3" fmla="*/ 44 h 299"/>
              <a:gd name="T4" fmla="*/ 0 w 553"/>
              <a:gd name="T5" fmla="*/ 254 h 299"/>
              <a:gd name="T6" fmla="*/ 440 w 553"/>
              <a:gd name="T7" fmla="*/ 254 h 299"/>
              <a:gd name="T8" fmla="*/ 440 w 553"/>
              <a:gd name="T9" fmla="*/ 298 h 299"/>
              <a:gd name="T10" fmla="*/ 477 w 553"/>
              <a:gd name="T11" fmla="*/ 249 h 299"/>
              <a:gd name="T12" fmla="*/ 552 w 553"/>
              <a:gd name="T13" fmla="*/ 149 h 299"/>
              <a:gd name="T14" fmla="*/ 477 w 553"/>
              <a:gd name="T15" fmla="*/ 48 h 299"/>
              <a:gd name="T16" fmla="*/ 440 w 553"/>
              <a:gd name="T17" fmla="*/ 0 h 299"/>
              <a:gd name="T18" fmla="*/ 440 w 553"/>
              <a:gd name="T19" fmla="*/ 4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299">
                <a:moveTo>
                  <a:pt x="440" y="44"/>
                </a:moveTo>
                <a:lnTo>
                  <a:pt x="172" y="44"/>
                </a:lnTo>
                <a:lnTo>
                  <a:pt x="0" y="254"/>
                </a:lnTo>
                <a:lnTo>
                  <a:pt x="440" y="254"/>
                </a:lnTo>
                <a:lnTo>
                  <a:pt x="440" y="298"/>
                </a:lnTo>
                <a:lnTo>
                  <a:pt x="477" y="249"/>
                </a:lnTo>
                <a:lnTo>
                  <a:pt x="552" y="149"/>
                </a:lnTo>
                <a:lnTo>
                  <a:pt x="477" y="48"/>
                </a:lnTo>
                <a:lnTo>
                  <a:pt x="440" y="0"/>
                </a:lnTo>
                <a:lnTo>
                  <a:pt x="440" y="44"/>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1CFCE34A-D7DB-BD35-23F2-A5603CB4794F}"/>
              </a:ext>
            </a:extLst>
          </p:cNvPr>
          <p:cNvSpPr txBox="1"/>
          <p:nvPr/>
        </p:nvSpPr>
        <p:spPr>
          <a:xfrm>
            <a:off x="8833510" y="3904148"/>
            <a:ext cx="125630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000" dirty="0"/>
              <a:t>Η Ευρώπη και η Δύση σε Ιστορική Καμπή</a:t>
            </a:r>
            <a:endParaRPr kumimoji="0" lang="en-US" sz="1000" b="0" i="0" u="none" strike="noStrike" kern="1200" cap="none" spc="0" normalizeH="0" baseline="0" noProof="0" dirty="0">
              <a:ln>
                <a:noFill/>
              </a:ln>
              <a:solidFill>
                <a:prstClr val="black"/>
              </a:solidFill>
              <a:effectLst/>
              <a:uLnTx/>
              <a:uFillTx/>
              <a:ea typeface="Lato Light" panose="020F0502020204030203" pitchFamily="34" charset="0"/>
              <a:cs typeface="Lato Light" panose="020F0502020204030203" pitchFamily="34" charset="0"/>
            </a:endParaRPr>
          </a:p>
        </p:txBody>
      </p:sp>
      <p:sp>
        <p:nvSpPr>
          <p:cNvPr id="57" name="Rectangle 56">
            <a:extLst>
              <a:ext uri="{FF2B5EF4-FFF2-40B4-BE49-F238E27FC236}">
                <a16:creationId xmlns:a16="http://schemas.microsoft.com/office/drawing/2014/main" id="{89261408-6782-E4A3-2847-4EB4F4476A41}"/>
              </a:ext>
            </a:extLst>
          </p:cNvPr>
          <p:cNvSpPr/>
          <p:nvPr/>
        </p:nvSpPr>
        <p:spPr>
          <a:xfrm>
            <a:off x="9124752" y="2573816"/>
            <a:ext cx="695768"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rPr>
              <a:t>0</a:t>
            </a:r>
            <a:r>
              <a:rPr kumimoji="0" lang="el-GR"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rPr>
              <a:t>4</a:t>
            </a:r>
            <a:endParaRPr kumimoji="0" lang="en-US"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endParaRPr>
          </a:p>
        </p:txBody>
      </p:sp>
    </p:spTree>
    <p:extLst>
      <p:ext uri="{BB962C8B-B14F-4D97-AF65-F5344CB8AC3E}">
        <p14:creationId xmlns:p14="http://schemas.microsoft.com/office/powerpoint/2010/main" val="202321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withEffect">
                                  <p:stCondLst>
                                    <p:cond delay="0"/>
                                  </p:stCondLst>
                                  <p:childTnLst>
                                    <p:animClr clrSpc="hsl" dir="cw">
                                      <p:cBhvr override="childStyle">
                                        <p:cTn id="6" dur="500" fill="hold"/>
                                        <p:tgtEl>
                                          <p:spTgt spid="47"/>
                                        </p:tgtEl>
                                        <p:attrNameLst>
                                          <p:attrName>style.color</p:attrName>
                                        </p:attrNameLst>
                                      </p:cBhvr>
                                      <p:by>
                                        <p:hsl h="0" s="-12549" l="-25098"/>
                                      </p:by>
                                    </p:animClr>
                                    <p:animClr clrSpc="hsl" dir="cw">
                                      <p:cBhvr>
                                        <p:cTn id="7" dur="500" fill="hold"/>
                                        <p:tgtEl>
                                          <p:spTgt spid="47"/>
                                        </p:tgtEl>
                                        <p:attrNameLst>
                                          <p:attrName>fillcolor</p:attrName>
                                        </p:attrNameLst>
                                      </p:cBhvr>
                                      <p:by>
                                        <p:hsl h="0" s="-12549" l="-25098"/>
                                      </p:by>
                                    </p:animClr>
                                    <p:animClr clrSpc="hsl" dir="cw">
                                      <p:cBhvr>
                                        <p:cTn id="8" dur="500" fill="hold"/>
                                        <p:tgtEl>
                                          <p:spTgt spid="47"/>
                                        </p:tgtEl>
                                        <p:attrNameLst>
                                          <p:attrName>stroke.color</p:attrName>
                                        </p:attrNameLst>
                                      </p:cBhvr>
                                      <p:by>
                                        <p:hsl h="0" s="-12549" l="-25098"/>
                                      </p:by>
                                    </p:animClr>
                                    <p:set>
                                      <p:cBhvr>
                                        <p:cTn id="9" dur="500" fill="hold"/>
                                        <p:tgtEl>
                                          <p:spTgt spid="47"/>
                                        </p:tgtEl>
                                        <p:attrNameLst>
                                          <p:attrName>fill.type</p:attrName>
                                        </p:attrNameLst>
                                      </p:cBhvr>
                                      <p:to>
                                        <p:strVal val="solid"/>
                                      </p:to>
                                    </p:set>
                                  </p:childTnLst>
                                </p:cTn>
                              </p:par>
                              <p:par>
                                <p:cTn id="10" presetID="24" presetClass="emph" presetSubtype="0" fill="hold" grpId="0" nodeType="withEffect">
                                  <p:stCondLst>
                                    <p:cond delay="0"/>
                                  </p:stCondLst>
                                  <p:childTnLst>
                                    <p:animClr clrSpc="hsl" dir="cw">
                                      <p:cBhvr override="childStyle">
                                        <p:cTn id="11" dur="500" fill="hold"/>
                                        <p:tgtEl>
                                          <p:spTgt spid="46"/>
                                        </p:tgtEl>
                                        <p:attrNameLst>
                                          <p:attrName>style.color</p:attrName>
                                        </p:attrNameLst>
                                      </p:cBhvr>
                                      <p:by>
                                        <p:hsl h="0" s="-12549" l="-25098"/>
                                      </p:by>
                                    </p:animClr>
                                    <p:animClr clrSpc="hsl" dir="cw">
                                      <p:cBhvr>
                                        <p:cTn id="12" dur="500" fill="hold"/>
                                        <p:tgtEl>
                                          <p:spTgt spid="46"/>
                                        </p:tgtEl>
                                        <p:attrNameLst>
                                          <p:attrName>fillcolor</p:attrName>
                                        </p:attrNameLst>
                                      </p:cBhvr>
                                      <p:by>
                                        <p:hsl h="0" s="-12549" l="-25098"/>
                                      </p:by>
                                    </p:animClr>
                                    <p:animClr clrSpc="hsl" dir="cw">
                                      <p:cBhvr>
                                        <p:cTn id="13" dur="500" fill="hold"/>
                                        <p:tgtEl>
                                          <p:spTgt spid="46"/>
                                        </p:tgtEl>
                                        <p:attrNameLst>
                                          <p:attrName>stroke.color</p:attrName>
                                        </p:attrNameLst>
                                      </p:cBhvr>
                                      <p:by>
                                        <p:hsl h="0" s="-12549" l="-25098"/>
                                      </p:by>
                                    </p:animClr>
                                    <p:set>
                                      <p:cBhvr>
                                        <p:cTn id="14" dur="500" fill="hold"/>
                                        <p:tgtEl>
                                          <p:spTgt spid="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08F2F-FBA2-5660-40CC-CDA33D4ED68F}"/>
            </a:ext>
          </a:extLst>
        </p:cNvPr>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9F642C22-61AF-5292-15D3-06C2E44E0F1E}"/>
              </a:ext>
            </a:extLst>
          </p:cNvPr>
          <p:cNvGraphicFramePr>
            <a:graphicFrameLocks noGrp="1"/>
          </p:cNvGraphicFramePr>
          <p:nvPr>
            <p:ph idx="1"/>
            <p:extLst>
              <p:ext uri="{D42A27DB-BD31-4B8C-83A1-F6EECF244321}">
                <p14:modId xmlns:p14="http://schemas.microsoft.com/office/powerpoint/2010/main" val="1992582822"/>
              </p:ext>
            </p:extLst>
          </p:nvPr>
        </p:nvGraphicFramePr>
        <p:xfrm>
          <a:off x="225163" y="1361174"/>
          <a:ext cx="5688632" cy="2617402"/>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80B898FE-6C8A-F9B7-4567-990F735F54D0}"/>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2" name="Rectangle: Rounded Corners 1">
            <a:extLst>
              <a:ext uri="{FF2B5EF4-FFF2-40B4-BE49-F238E27FC236}">
                <a16:creationId xmlns:a16="http://schemas.microsoft.com/office/drawing/2014/main" id="{7F1A7479-EB55-0E6F-5B25-A84D80EB073E}"/>
              </a:ext>
            </a:extLst>
          </p:cNvPr>
          <p:cNvSpPr/>
          <p:nvPr/>
        </p:nvSpPr>
        <p:spPr>
          <a:xfrm>
            <a:off x="142544" y="1300523"/>
            <a:ext cx="5811681" cy="2678054"/>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5041F2C8-BF8F-7783-7096-9C5567D5C22C}"/>
              </a:ext>
            </a:extLst>
          </p:cNvPr>
          <p:cNvSpPr/>
          <p:nvPr/>
        </p:nvSpPr>
        <p:spPr>
          <a:xfrm>
            <a:off x="6137689" y="1300522"/>
            <a:ext cx="5811681" cy="2545183"/>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Content Placeholder 8">
            <a:extLst>
              <a:ext uri="{FF2B5EF4-FFF2-40B4-BE49-F238E27FC236}">
                <a16:creationId xmlns:a16="http://schemas.microsoft.com/office/drawing/2014/main" id="{3AB6F928-E320-A0C4-B052-6521A76CC964}"/>
              </a:ext>
            </a:extLst>
          </p:cNvPr>
          <p:cNvGraphicFramePr>
            <a:graphicFrameLocks/>
          </p:cNvGraphicFramePr>
          <p:nvPr>
            <p:extLst>
              <p:ext uri="{D42A27DB-BD31-4B8C-83A1-F6EECF244321}">
                <p14:modId xmlns:p14="http://schemas.microsoft.com/office/powerpoint/2010/main" val="113982309"/>
              </p:ext>
            </p:extLst>
          </p:nvPr>
        </p:nvGraphicFramePr>
        <p:xfrm>
          <a:off x="6407544" y="1569061"/>
          <a:ext cx="5218899" cy="2261303"/>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4">
            <a:extLst>
              <a:ext uri="{FF2B5EF4-FFF2-40B4-BE49-F238E27FC236}">
                <a16:creationId xmlns:a16="http://schemas.microsoft.com/office/drawing/2014/main" id="{4CA0D778-3E1C-30AE-A701-4082CBABA93C}"/>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 name="Title 9">
            <a:extLst>
              <a:ext uri="{FF2B5EF4-FFF2-40B4-BE49-F238E27FC236}">
                <a16:creationId xmlns:a16="http://schemas.microsoft.com/office/drawing/2014/main" id="{7F5E3061-E634-A7F0-C2E2-7C280325C2E4}"/>
              </a:ext>
            </a:extLst>
          </p:cNvPr>
          <p:cNvSpPr>
            <a:spLocks noGrp="1"/>
          </p:cNvSpPr>
          <p:nvPr>
            <p:ph type="title"/>
          </p:nvPr>
        </p:nvSpPr>
        <p:spPr>
          <a:xfrm>
            <a:off x="283030" y="223611"/>
            <a:ext cx="10200884" cy="693115"/>
          </a:xfrm>
        </p:spPr>
        <p:txBody>
          <a:bodyPr>
            <a:noAutofit/>
          </a:bodyPr>
          <a:lstStyle/>
          <a:p>
            <a:r>
              <a:rPr lang="el-GR" sz="2200" dirty="0"/>
              <a:t>‘Είστε υπέρ των αυτοδύναμων Κυβερνήσεων ή υπέρ των Κυβερνήσεων συνεργασίας;’</a:t>
            </a:r>
          </a:p>
        </p:txBody>
      </p:sp>
      <p:sp>
        <p:nvSpPr>
          <p:cNvPr id="4" name="TextBox 3">
            <a:extLst>
              <a:ext uri="{FF2B5EF4-FFF2-40B4-BE49-F238E27FC236}">
                <a16:creationId xmlns:a16="http://schemas.microsoft.com/office/drawing/2014/main" id="{6F813893-B59A-98CE-30D5-CF364E53677E}"/>
              </a:ext>
            </a:extLst>
          </p:cNvPr>
          <p:cNvSpPr txBox="1"/>
          <p:nvPr/>
        </p:nvSpPr>
        <p:spPr>
          <a:xfrm>
            <a:off x="1962346" y="1272758"/>
            <a:ext cx="231832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Σύνολο</a:t>
            </a:r>
          </a:p>
        </p:txBody>
      </p:sp>
      <p:sp>
        <p:nvSpPr>
          <p:cNvPr id="5" name="TextBox 4">
            <a:extLst>
              <a:ext uri="{FF2B5EF4-FFF2-40B4-BE49-F238E27FC236}">
                <a16:creationId xmlns:a16="http://schemas.microsoft.com/office/drawing/2014/main" id="{9BE7284D-9178-747B-F921-E66ACBBD23BC}"/>
              </a:ext>
            </a:extLst>
          </p:cNvPr>
          <p:cNvSpPr txBox="1"/>
          <p:nvPr/>
        </p:nvSpPr>
        <p:spPr>
          <a:xfrm>
            <a:off x="7847670" y="1340451"/>
            <a:ext cx="231832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Ανά πολιτική </a:t>
            </a:r>
            <a:r>
              <a:rPr kumimoji="0" lang="el-GR" sz="1200" b="1" i="0" u="none" strike="noStrike" kern="1200" cap="none" spc="0" normalizeH="0" baseline="0" noProof="0" dirty="0" err="1">
                <a:ln>
                  <a:noFill/>
                </a:ln>
                <a:solidFill>
                  <a:prstClr val="black"/>
                </a:solidFill>
                <a:effectLst/>
                <a:uLnTx/>
                <a:uFillTx/>
                <a:latin typeface="Calibri" panose="020F0502020204030204"/>
                <a:ea typeface="+mn-ea"/>
                <a:cs typeface="+mn-cs"/>
              </a:rPr>
              <a:t>αυτοτοποθέτηση</a:t>
            </a:r>
            <a:endPar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748EF72-A4F5-8BFE-6F80-064FC1B75C44}"/>
              </a:ext>
            </a:extLst>
          </p:cNvPr>
          <p:cNvSpPr/>
          <p:nvPr/>
        </p:nvSpPr>
        <p:spPr>
          <a:xfrm>
            <a:off x="6137690" y="3963235"/>
            <a:ext cx="5758608" cy="2432965"/>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4" name="Content Placeholder 8">
            <a:extLst>
              <a:ext uri="{FF2B5EF4-FFF2-40B4-BE49-F238E27FC236}">
                <a16:creationId xmlns:a16="http://schemas.microsoft.com/office/drawing/2014/main" id="{1C80C4A7-C0E7-2FC2-C62A-1E455C1578AE}"/>
              </a:ext>
            </a:extLst>
          </p:cNvPr>
          <p:cNvGraphicFramePr>
            <a:graphicFrameLocks/>
          </p:cNvGraphicFramePr>
          <p:nvPr>
            <p:extLst>
              <p:ext uri="{D42A27DB-BD31-4B8C-83A1-F6EECF244321}">
                <p14:modId xmlns:p14="http://schemas.microsoft.com/office/powerpoint/2010/main" val="4121538506"/>
              </p:ext>
            </p:extLst>
          </p:nvPr>
        </p:nvGraphicFramePr>
        <p:xfrm>
          <a:off x="6350456" y="4211278"/>
          <a:ext cx="5333076" cy="2152437"/>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a:extLst>
              <a:ext uri="{FF2B5EF4-FFF2-40B4-BE49-F238E27FC236}">
                <a16:creationId xmlns:a16="http://schemas.microsoft.com/office/drawing/2014/main" id="{3E33960F-E4BC-7D38-367D-BAB5B3A39607}"/>
              </a:ext>
            </a:extLst>
          </p:cNvPr>
          <p:cNvSpPr txBox="1"/>
          <p:nvPr/>
        </p:nvSpPr>
        <p:spPr>
          <a:xfrm>
            <a:off x="6725920" y="3978576"/>
            <a:ext cx="470408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Ανά </a:t>
            </a:r>
            <a:r>
              <a:rPr lang="el-GR" sz="1200" b="1" dirty="0">
                <a:solidFill>
                  <a:prstClr val="black"/>
                </a:solidFill>
                <a:latin typeface="Calibri" panose="020F0502020204030204"/>
              </a:rPr>
              <a:t>α</a:t>
            </a:r>
            <a:r>
              <a:rPr kumimoji="0" lang="el-GR" sz="1200" b="1" i="0" u="none" strike="noStrike" kern="1200" cap="none" spc="0" normalizeH="0" baseline="0" noProof="0" dirty="0" err="1">
                <a:ln>
                  <a:noFill/>
                </a:ln>
                <a:solidFill>
                  <a:prstClr val="black"/>
                </a:solidFill>
                <a:effectLst/>
                <a:uLnTx/>
                <a:uFillTx/>
                <a:latin typeface="Calibri" panose="020F0502020204030204"/>
                <a:ea typeface="+mn-ea"/>
                <a:cs typeface="+mn-cs"/>
              </a:rPr>
              <a:t>ντίληψη</a:t>
            </a: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 για τη δημοκρατικότητα διακυβέρνησης </a:t>
            </a:r>
          </a:p>
        </p:txBody>
      </p:sp>
      <p:graphicFrame>
        <p:nvGraphicFramePr>
          <p:cNvPr id="18" name="Content Placeholder 8">
            <a:extLst>
              <a:ext uri="{FF2B5EF4-FFF2-40B4-BE49-F238E27FC236}">
                <a16:creationId xmlns:a16="http://schemas.microsoft.com/office/drawing/2014/main" id="{C14F3548-9EB9-441E-977A-6276A8347549}"/>
              </a:ext>
            </a:extLst>
          </p:cNvPr>
          <p:cNvGraphicFramePr>
            <a:graphicFrameLocks/>
          </p:cNvGraphicFramePr>
          <p:nvPr>
            <p:extLst>
              <p:ext uri="{D42A27DB-BD31-4B8C-83A1-F6EECF244321}">
                <p14:modId xmlns:p14="http://schemas.microsoft.com/office/powerpoint/2010/main" val="3897887025"/>
              </p:ext>
            </p:extLst>
          </p:nvPr>
        </p:nvGraphicFramePr>
        <p:xfrm>
          <a:off x="195709" y="4123737"/>
          <a:ext cx="5729215" cy="2079260"/>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Rounded Corners 18">
            <a:extLst>
              <a:ext uri="{FF2B5EF4-FFF2-40B4-BE49-F238E27FC236}">
                <a16:creationId xmlns:a16="http://schemas.microsoft.com/office/drawing/2014/main" id="{949DAB2D-EC8A-CAE8-C138-1BCE45B7E1E5}"/>
              </a:ext>
            </a:extLst>
          </p:cNvPr>
          <p:cNvSpPr/>
          <p:nvPr/>
        </p:nvSpPr>
        <p:spPr>
          <a:xfrm>
            <a:off x="138277" y="4037118"/>
            <a:ext cx="5811681" cy="2326597"/>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79E5D246-BB93-5CAC-29C1-CAA22BEEDE5E}"/>
              </a:ext>
            </a:extLst>
          </p:cNvPr>
          <p:cNvSpPr txBox="1"/>
          <p:nvPr/>
        </p:nvSpPr>
        <p:spPr>
          <a:xfrm>
            <a:off x="1962345" y="4062806"/>
            <a:ext cx="231832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1" dirty="0">
                <a:solidFill>
                  <a:prstClr val="black"/>
                </a:solidFill>
                <a:latin typeface="Calibri" panose="020F0502020204030204"/>
              </a:rPr>
              <a:t>Διαχρονικά στοιχεία</a:t>
            </a:r>
            <a:endPar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074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2" grpId="0" animBg="1"/>
      <p:bldP spid="6" grpId="0" animBg="1"/>
      <p:bldGraphic spid="7" grpId="0">
        <p:bldAsOne/>
      </p:bldGraphic>
      <p:bldP spid="4" grpId="0"/>
      <p:bldP spid="5" grpId="0"/>
      <p:bldP spid="13" grpId="0" animBg="1"/>
      <p:bldGraphic spid="14" grpId="0">
        <p:bldAsOne/>
      </p:bldGraphic>
      <p:bldP spid="15" grpId="0"/>
      <p:bldGraphic spid="18" grpId="0">
        <p:bldAsOne/>
      </p:bldGraphic>
      <p:bldP spid="19" grpId="0" animBg="1"/>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6FC79-9D7A-98C1-DB94-572E3ADDC17E}"/>
            </a:ext>
          </a:extLst>
        </p:cNvPr>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0DD28260-9359-07DE-578E-7AA3F00A8F99}"/>
              </a:ext>
            </a:extLst>
          </p:cNvPr>
          <p:cNvGraphicFramePr>
            <a:graphicFrameLocks noGrp="1"/>
          </p:cNvGraphicFramePr>
          <p:nvPr>
            <p:ph idx="1"/>
            <p:extLst>
              <p:ext uri="{D42A27DB-BD31-4B8C-83A1-F6EECF244321}">
                <p14:modId xmlns:p14="http://schemas.microsoft.com/office/powerpoint/2010/main" val="3092590274"/>
              </p:ext>
            </p:extLst>
          </p:nvPr>
        </p:nvGraphicFramePr>
        <p:xfrm>
          <a:off x="215472" y="1996249"/>
          <a:ext cx="5753146" cy="3009371"/>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126F6F8C-A537-5BAC-A78D-786D35D54348}"/>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2" name="Rectangle: Rounded Corners 1">
            <a:extLst>
              <a:ext uri="{FF2B5EF4-FFF2-40B4-BE49-F238E27FC236}">
                <a16:creationId xmlns:a16="http://schemas.microsoft.com/office/drawing/2014/main" id="{4491353A-FBC7-8A97-1716-25E0431981D5}"/>
              </a:ext>
            </a:extLst>
          </p:cNvPr>
          <p:cNvSpPr/>
          <p:nvPr/>
        </p:nvSpPr>
        <p:spPr>
          <a:xfrm>
            <a:off x="169327" y="1889452"/>
            <a:ext cx="5884985" cy="3512408"/>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64A7D297-AE59-D4FE-C601-DF5F9699CDE1}"/>
              </a:ext>
            </a:extLst>
          </p:cNvPr>
          <p:cNvSpPr/>
          <p:nvPr/>
        </p:nvSpPr>
        <p:spPr>
          <a:xfrm>
            <a:off x="6238240" y="1554172"/>
            <a:ext cx="5738288" cy="2432965"/>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4">
            <a:extLst>
              <a:ext uri="{FF2B5EF4-FFF2-40B4-BE49-F238E27FC236}">
                <a16:creationId xmlns:a16="http://schemas.microsoft.com/office/drawing/2014/main" id="{98C1E530-198E-040F-D7D5-E35BC34DDEA3}"/>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9267356-7F84-A4D0-0371-2FABF396453A}"/>
              </a:ext>
            </a:extLst>
          </p:cNvPr>
          <p:cNvSpPr txBox="1"/>
          <p:nvPr/>
        </p:nvSpPr>
        <p:spPr>
          <a:xfrm>
            <a:off x="1952655" y="1907833"/>
            <a:ext cx="231832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Σύνολο</a:t>
            </a:r>
          </a:p>
        </p:txBody>
      </p:sp>
      <p:sp>
        <p:nvSpPr>
          <p:cNvPr id="12" name="TextBox 11">
            <a:extLst>
              <a:ext uri="{FF2B5EF4-FFF2-40B4-BE49-F238E27FC236}">
                <a16:creationId xmlns:a16="http://schemas.microsoft.com/office/drawing/2014/main" id="{AA0AF350-881C-5E32-4CD6-80BCCFCFB38B}"/>
              </a:ext>
            </a:extLst>
          </p:cNvPr>
          <p:cNvSpPr txBox="1"/>
          <p:nvPr/>
        </p:nvSpPr>
        <p:spPr>
          <a:xfrm>
            <a:off x="7837640" y="1585913"/>
            <a:ext cx="262840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Ανά πολιτική </a:t>
            </a:r>
            <a:r>
              <a:rPr kumimoji="0" lang="el-GR" sz="1200" b="1" i="0" u="none" strike="noStrike" kern="1200" cap="none" spc="0" normalizeH="0" baseline="0" noProof="0" dirty="0" err="1">
                <a:ln>
                  <a:noFill/>
                </a:ln>
                <a:solidFill>
                  <a:prstClr val="black"/>
                </a:solidFill>
                <a:effectLst/>
                <a:uLnTx/>
                <a:uFillTx/>
                <a:latin typeface="Calibri" panose="020F0502020204030204"/>
                <a:ea typeface="+mn-ea"/>
                <a:cs typeface="+mn-cs"/>
              </a:rPr>
              <a:t>αυτοτοποθέτηση</a:t>
            </a:r>
            <a:endPar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E56E74B5-D4D8-D0F4-AACE-6880CC313E05}"/>
              </a:ext>
            </a:extLst>
          </p:cNvPr>
          <p:cNvSpPr>
            <a:spLocks noGrp="1"/>
          </p:cNvSpPr>
          <p:nvPr>
            <p:ph type="title"/>
          </p:nvPr>
        </p:nvSpPr>
        <p:spPr>
          <a:xfrm>
            <a:off x="121860" y="129925"/>
            <a:ext cx="10557796" cy="693115"/>
          </a:xfrm>
        </p:spPr>
        <p:txBody>
          <a:bodyPr>
            <a:noAutofit/>
          </a:bodyPr>
          <a:lstStyle/>
          <a:p>
            <a:r>
              <a:rPr lang="el-GR" sz="2200" dirty="0"/>
              <a:t>‘Ορισμένοι υποστηρίζουν ότι πέραν του Κυριάκου Μητσοτάκη, η χώρα δεν διαθέτει άλλο πολιτικό πρόσωπο ικανό να ασκήσει με επάρκεια τα καθήκοντα Πρωθυπουργού στη σημερινή εποχή. Συμφωνείτε ή διαφωνείτε με την άποψη αυτή;’</a:t>
            </a:r>
          </a:p>
        </p:txBody>
      </p:sp>
      <p:graphicFrame>
        <p:nvGraphicFramePr>
          <p:cNvPr id="4" name="Content Placeholder 8">
            <a:extLst>
              <a:ext uri="{FF2B5EF4-FFF2-40B4-BE49-F238E27FC236}">
                <a16:creationId xmlns:a16="http://schemas.microsoft.com/office/drawing/2014/main" id="{3EEBD5B6-040A-2199-DCEA-AF34605D0953}"/>
              </a:ext>
            </a:extLst>
          </p:cNvPr>
          <p:cNvGraphicFramePr>
            <a:graphicFrameLocks/>
          </p:cNvGraphicFramePr>
          <p:nvPr>
            <p:extLst>
              <p:ext uri="{D42A27DB-BD31-4B8C-83A1-F6EECF244321}">
                <p14:modId xmlns:p14="http://schemas.microsoft.com/office/powerpoint/2010/main" val="2826267593"/>
              </p:ext>
            </p:extLst>
          </p:nvPr>
        </p:nvGraphicFramePr>
        <p:xfrm>
          <a:off x="6451005" y="1715105"/>
          <a:ext cx="5312757" cy="2248130"/>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Rounded Corners 4">
            <a:extLst>
              <a:ext uri="{FF2B5EF4-FFF2-40B4-BE49-F238E27FC236}">
                <a16:creationId xmlns:a16="http://schemas.microsoft.com/office/drawing/2014/main" id="{CFAD8B0D-EE10-838C-7753-79A9343C7C78}"/>
              </a:ext>
            </a:extLst>
          </p:cNvPr>
          <p:cNvSpPr/>
          <p:nvPr/>
        </p:nvSpPr>
        <p:spPr>
          <a:xfrm>
            <a:off x="6137690" y="4068157"/>
            <a:ext cx="5838838" cy="2328043"/>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Content Placeholder 8">
            <a:extLst>
              <a:ext uri="{FF2B5EF4-FFF2-40B4-BE49-F238E27FC236}">
                <a16:creationId xmlns:a16="http://schemas.microsoft.com/office/drawing/2014/main" id="{4F36D8E0-AFFC-C776-4F16-559D6CFEB77B}"/>
              </a:ext>
            </a:extLst>
          </p:cNvPr>
          <p:cNvGraphicFramePr>
            <a:graphicFrameLocks/>
          </p:cNvGraphicFramePr>
          <p:nvPr>
            <p:extLst>
              <p:ext uri="{D42A27DB-BD31-4B8C-83A1-F6EECF244321}">
                <p14:modId xmlns:p14="http://schemas.microsoft.com/office/powerpoint/2010/main" val="3630165126"/>
              </p:ext>
            </p:extLst>
          </p:nvPr>
        </p:nvGraphicFramePr>
        <p:xfrm>
          <a:off x="6350456" y="4340439"/>
          <a:ext cx="5333076" cy="2152437"/>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8319F741-F46A-0389-47B4-5F0587B3036E}"/>
              </a:ext>
            </a:extLst>
          </p:cNvPr>
          <p:cNvSpPr txBox="1"/>
          <p:nvPr/>
        </p:nvSpPr>
        <p:spPr>
          <a:xfrm>
            <a:off x="6664954" y="4065799"/>
            <a:ext cx="470408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Ανά </a:t>
            </a:r>
            <a:r>
              <a:rPr lang="el-GR" sz="1200" b="1" dirty="0">
                <a:solidFill>
                  <a:prstClr val="black"/>
                </a:solidFill>
                <a:latin typeface="Calibri" panose="020F0502020204030204"/>
              </a:rPr>
              <a:t>α</a:t>
            </a:r>
            <a:r>
              <a:rPr kumimoji="0" lang="el-GR" sz="1200" b="1" i="0" u="none" strike="noStrike" kern="1200" cap="none" spc="0" normalizeH="0" baseline="0" noProof="0" dirty="0" err="1">
                <a:ln>
                  <a:noFill/>
                </a:ln>
                <a:solidFill>
                  <a:prstClr val="black"/>
                </a:solidFill>
                <a:effectLst/>
                <a:uLnTx/>
                <a:uFillTx/>
                <a:latin typeface="Calibri" panose="020F0502020204030204"/>
                <a:ea typeface="+mn-ea"/>
                <a:cs typeface="+mn-cs"/>
              </a:rPr>
              <a:t>ντίληψη</a:t>
            </a: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 για τη δημοκρατικότητα διακυβέρνησης </a:t>
            </a:r>
          </a:p>
        </p:txBody>
      </p:sp>
    </p:spTree>
    <p:extLst>
      <p:ext uri="{BB962C8B-B14F-4D97-AF65-F5344CB8AC3E}">
        <p14:creationId xmlns:p14="http://schemas.microsoft.com/office/powerpoint/2010/main" val="392138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2" grpId="0" animBg="1"/>
      <p:bldP spid="6" grpId="0" animBg="1"/>
      <p:bldP spid="11" grpId="0"/>
      <p:bldP spid="12" grpId="0"/>
      <p:bldGraphic spid="4" grpId="0">
        <p:bldAsOne/>
      </p:bldGraphic>
      <p:bldP spid="5" grpId="0" animBg="1"/>
      <p:bldGraphic spid="8" grpId="0">
        <p:bldAsOne/>
      </p:bldGraphic>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E2EF8-CA50-568C-996A-3CEC51622E66}"/>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855496F-C046-6EAA-8060-D2ABE3C8DB64}"/>
              </a:ext>
            </a:extLst>
          </p:cNvPr>
          <p:cNvSpPr>
            <a:spLocks noGrp="1"/>
          </p:cNvSpPr>
          <p:nvPr>
            <p:ph type="sldNum" sz="quarter" idx="12"/>
          </p:nvPr>
        </p:nvSpPr>
        <p:spPr>
          <a:xfrm>
            <a:off x="9329465" y="640630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8" name="Chart 7">
            <a:extLst>
              <a:ext uri="{FF2B5EF4-FFF2-40B4-BE49-F238E27FC236}">
                <a16:creationId xmlns:a16="http://schemas.microsoft.com/office/drawing/2014/main" id="{E1455EBF-CA9A-1FF0-DCAD-750458E79C25}"/>
              </a:ext>
            </a:extLst>
          </p:cNvPr>
          <p:cNvGraphicFramePr/>
          <p:nvPr>
            <p:extLst>
              <p:ext uri="{D42A27DB-BD31-4B8C-83A1-F6EECF244321}">
                <p14:modId xmlns:p14="http://schemas.microsoft.com/office/powerpoint/2010/main" val="2584010320"/>
              </p:ext>
            </p:extLst>
          </p:nvPr>
        </p:nvGraphicFramePr>
        <p:xfrm>
          <a:off x="657284" y="1649288"/>
          <a:ext cx="9176163" cy="4603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a:extLst>
              <a:ext uri="{FF2B5EF4-FFF2-40B4-BE49-F238E27FC236}">
                <a16:creationId xmlns:a16="http://schemas.microsoft.com/office/drawing/2014/main" id="{E12A611C-8137-04F5-03C0-8761F5245404}"/>
              </a:ext>
            </a:extLst>
          </p:cNvPr>
          <p:cNvGraphicFramePr>
            <a:graphicFrameLocks noGrp="1"/>
          </p:cNvGraphicFramePr>
          <p:nvPr>
            <p:extLst>
              <p:ext uri="{D42A27DB-BD31-4B8C-83A1-F6EECF244321}">
                <p14:modId xmlns:p14="http://schemas.microsoft.com/office/powerpoint/2010/main" val="1719382234"/>
              </p:ext>
            </p:extLst>
          </p:nvPr>
        </p:nvGraphicFramePr>
        <p:xfrm>
          <a:off x="9836732" y="1667757"/>
          <a:ext cx="1976577" cy="4354352"/>
        </p:xfrm>
        <a:graphic>
          <a:graphicData uri="http://schemas.openxmlformats.org/drawingml/2006/table">
            <a:tbl>
              <a:tblPr>
                <a:tableStyleId>{5C22544A-7EE6-4342-B048-85BDC9FD1C3A}</a:tableStyleId>
              </a:tblPr>
              <a:tblGrid>
                <a:gridCol w="720432">
                  <a:extLst>
                    <a:ext uri="{9D8B030D-6E8A-4147-A177-3AD203B41FA5}">
                      <a16:colId xmlns:a16="http://schemas.microsoft.com/office/drawing/2014/main" val="2274571310"/>
                    </a:ext>
                  </a:extLst>
                </a:gridCol>
                <a:gridCol w="637309">
                  <a:extLst>
                    <a:ext uri="{9D8B030D-6E8A-4147-A177-3AD203B41FA5}">
                      <a16:colId xmlns:a16="http://schemas.microsoft.com/office/drawing/2014/main" val="3748768310"/>
                    </a:ext>
                  </a:extLst>
                </a:gridCol>
                <a:gridCol w="618836">
                  <a:extLst>
                    <a:ext uri="{9D8B030D-6E8A-4147-A177-3AD203B41FA5}">
                      <a16:colId xmlns:a16="http://schemas.microsoft.com/office/drawing/2014/main" val="3723804222"/>
                    </a:ext>
                  </a:extLst>
                </a:gridCol>
              </a:tblGrid>
              <a:tr h="642460">
                <a:tc>
                  <a:txBody>
                    <a:bodyPr/>
                    <a:lstStyle/>
                    <a:p>
                      <a:pPr algn="ctr" fontAlgn="ctr"/>
                      <a:r>
                        <a:rPr lang="en-US" sz="1000" b="1" i="0" u="none" strike="noStrike" dirty="0">
                          <a:solidFill>
                            <a:schemeClr val="accent1">
                              <a:lumMod val="50000"/>
                            </a:schemeClr>
                          </a:solidFill>
                          <a:effectLst/>
                          <a:latin typeface="Calibri" panose="020F0502020204030204" pitchFamily="34" charset="0"/>
                        </a:rPr>
                        <a:t>Bottom2box</a:t>
                      </a:r>
                    </a:p>
                    <a:p>
                      <a:pPr algn="ctr" fontAlgn="ctr"/>
                      <a:r>
                        <a:rPr lang="el-GR" sz="1000" b="1" i="0" u="none" strike="noStrike" dirty="0">
                          <a:solidFill>
                            <a:schemeClr val="accent1">
                              <a:lumMod val="50000"/>
                            </a:schemeClr>
                          </a:solidFill>
                          <a:effectLst/>
                          <a:latin typeface="Calibri" panose="020F0502020204030204" pitchFamily="34" charset="0"/>
                        </a:rPr>
                        <a:t>(1+2)</a:t>
                      </a:r>
                    </a:p>
                  </a:txBody>
                  <a:tcPr marL="7620" marR="7620" marT="7620" marB="0" anchor="ctr">
                    <a:lnL w="12700" cmpd="sng">
                      <a:noFill/>
                    </a:lnL>
                    <a:lnR w="6350" cap="flat" cmpd="sng" algn="ctr">
                      <a:solidFill>
                        <a:srgbClr val="FF9900"/>
                      </a:solidFill>
                      <a:prstDash val="sysDash"/>
                      <a:round/>
                      <a:headEnd type="none" w="med" len="med"/>
                      <a:tailEnd type="none" w="med" len="med"/>
                    </a:lnR>
                    <a:lnT w="12700" cmpd="sng">
                      <a:noFill/>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1" i="0" u="none" strike="noStrike" dirty="0">
                          <a:solidFill>
                            <a:schemeClr val="accent4">
                              <a:lumMod val="50000"/>
                            </a:schemeClr>
                          </a:solidFill>
                          <a:effectLst/>
                          <a:latin typeface="Calibri" panose="020F0502020204030204" pitchFamily="34" charset="0"/>
                        </a:rPr>
                        <a:t>Top2box</a:t>
                      </a:r>
                    </a:p>
                    <a:p>
                      <a:pPr algn="ctr" fontAlgn="ctr"/>
                      <a:r>
                        <a:rPr lang="el-GR" sz="1000" b="1" i="0" u="none" strike="noStrike" dirty="0">
                          <a:solidFill>
                            <a:schemeClr val="accent4">
                              <a:lumMod val="50000"/>
                            </a:schemeClr>
                          </a:solidFill>
                          <a:effectLst/>
                          <a:latin typeface="Calibri" panose="020F0502020204030204" pitchFamily="34" charset="0"/>
                        </a:rPr>
                        <a:t>(4+5)</a:t>
                      </a:r>
                    </a:p>
                  </a:txBody>
                  <a:tcPr marL="7620" marR="7620" marT="7620"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12700" cmpd="sng">
                      <a:noFill/>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6"/>
                          </a:solidFill>
                          <a:effectLst/>
                          <a:latin typeface="Calibri" panose="020F0502020204030204" pitchFamily="34" charset="0"/>
                        </a:rPr>
                        <a:t>Ισοζύγιο</a:t>
                      </a:r>
                    </a:p>
                  </a:txBody>
                  <a:tcPr marL="7620" marR="7620" marT="7620" marB="0" anchor="ctr">
                    <a:lnL w="6350" cap="flat" cmpd="sng" algn="ctr">
                      <a:solidFill>
                        <a:srgbClr val="FF9900"/>
                      </a:solidFill>
                      <a:prstDash val="sysDash"/>
                      <a:round/>
                      <a:headEnd type="none" w="med" len="med"/>
                      <a:tailEnd type="none" w="med" len="med"/>
                    </a:lnL>
                    <a:lnR w="12700" cap="flat" cmpd="sng" algn="ctr">
                      <a:noFill/>
                      <a:prstDash val="solid"/>
                      <a:round/>
                      <a:headEnd type="none" w="med" len="med"/>
                      <a:tailEnd type="none" w="med" len="med"/>
                    </a:lnR>
                    <a:lnT w="12700" cmpd="sng">
                      <a:noFill/>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3166818"/>
                  </a:ext>
                </a:extLst>
              </a:tr>
              <a:tr h="927973">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26</a:t>
                      </a:r>
                    </a:p>
                  </a:txBody>
                  <a:tcPr marL="9525" marR="9525" marT="9525" marB="0" anchor="ctr">
                    <a:lnL w="12700" cmpd="sng">
                      <a:noFill/>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54</a:t>
                      </a:r>
                    </a:p>
                  </a:txBody>
                  <a:tcPr marL="9525" marR="9525" marT="9525"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6"/>
                          </a:solidFill>
                          <a:effectLst/>
                          <a:latin typeface="Calibri" panose="020F0502020204030204" pitchFamily="34" charset="0"/>
                        </a:rPr>
                        <a:t>28</a:t>
                      </a:r>
                    </a:p>
                  </a:txBody>
                  <a:tcPr marL="9525" marR="9525" marT="9525" marB="0" anchor="ctr">
                    <a:lnL w="6350" cap="flat" cmpd="sng" algn="ctr">
                      <a:solidFill>
                        <a:srgbClr val="FF9900"/>
                      </a:solid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5227059"/>
                  </a:ext>
                </a:extLst>
              </a:tr>
              <a:tr h="927973">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27</a:t>
                      </a:r>
                    </a:p>
                  </a:txBody>
                  <a:tcPr marL="9525" marR="9525" marT="9525" marB="0" anchor="ctr">
                    <a:lnL w="12700" cmpd="sng">
                      <a:noFill/>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51</a:t>
                      </a:r>
                    </a:p>
                  </a:txBody>
                  <a:tcPr marL="9525" marR="9525" marT="9525"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6"/>
                          </a:solidFill>
                          <a:effectLst/>
                          <a:latin typeface="Calibri" panose="020F0502020204030204" pitchFamily="34" charset="0"/>
                        </a:rPr>
                        <a:t>24</a:t>
                      </a:r>
                    </a:p>
                  </a:txBody>
                  <a:tcPr marL="9525" marR="9525" marT="9525" marB="0" anchor="ctr">
                    <a:lnL w="6350" cap="flat" cmpd="sng" algn="ctr">
                      <a:solidFill>
                        <a:srgbClr val="FF9900"/>
                      </a:solid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413020"/>
                  </a:ext>
                </a:extLst>
              </a:tr>
              <a:tr h="927973">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44</a:t>
                      </a:r>
                    </a:p>
                  </a:txBody>
                  <a:tcPr marL="9525" marR="9525" marT="9525" marB="0" anchor="ctr">
                    <a:lnL w="12700" cmpd="sng">
                      <a:noFill/>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28</a:t>
                      </a:r>
                    </a:p>
                  </a:txBody>
                  <a:tcPr marL="9525" marR="9525" marT="9525"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6"/>
                          </a:solidFill>
                          <a:effectLst/>
                          <a:latin typeface="Calibri" panose="020F0502020204030204" pitchFamily="34" charset="0"/>
                        </a:rPr>
                        <a:t>-16</a:t>
                      </a:r>
                    </a:p>
                  </a:txBody>
                  <a:tcPr marL="9525" marR="9525" marT="9525" marB="0" anchor="ctr">
                    <a:lnL w="6350" cap="flat" cmpd="sng" algn="ctr">
                      <a:solidFill>
                        <a:srgbClr val="FF9900"/>
                      </a:solid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9452483"/>
                  </a:ext>
                </a:extLst>
              </a:tr>
              <a:tr h="927973">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51</a:t>
                      </a:r>
                    </a:p>
                  </a:txBody>
                  <a:tcPr marL="9525" marR="9525" marT="9525" marB="0" anchor="ctr">
                    <a:lnL w="12700" cmpd="sng">
                      <a:noFill/>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23</a:t>
                      </a:r>
                    </a:p>
                  </a:txBody>
                  <a:tcPr marL="9525" marR="9525" marT="9525"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6"/>
                          </a:solidFill>
                          <a:effectLst/>
                          <a:latin typeface="Calibri" panose="020F0502020204030204" pitchFamily="34" charset="0"/>
                        </a:rPr>
                        <a:t>-28</a:t>
                      </a:r>
                    </a:p>
                  </a:txBody>
                  <a:tcPr marL="9525" marR="9525" marT="9525" marB="0" anchor="ctr">
                    <a:lnL w="6350" cap="flat" cmpd="sng" algn="ctr">
                      <a:solidFill>
                        <a:srgbClr val="FF9900"/>
                      </a:solid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rgbClr val="FF9900"/>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1753973"/>
                  </a:ext>
                </a:extLst>
              </a:tr>
            </a:tbl>
          </a:graphicData>
        </a:graphic>
      </p:graphicFrame>
      <p:sp>
        <p:nvSpPr>
          <p:cNvPr id="3" name="TextBox 2">
            <a:extLst>
              <a:ext uri="{FF2B5EF4-FFF2-40B4-BE49-F238E27FC236}">
                <a16:creationId xmlns:a16="http://schemas.microsoft.com/office/drawing/2014/main" id="{8CC85FCE-E2C5-58EA-203C-9F0A12724922}"/>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6" name="Title 5">
            <a:extLst>
              <a:ext uri="{FF2B5EF4-FFF2-40B4-BE49-F238E27FC236}">
                <a16:creationId xmlns:a16="http://schemas.microsoft.com/office/drawing/2014/main" id="{E16620C0-FDED-1AFE-439C-1399AE72EFBE}"/>
              </a:ext>
            </a:extLst>
          </p:cNvPr>
          <p:cNvSpPr>
            <a:spLocks noGrp="1"/>
          </p:cNvSpPr>
          <p:nvPr>
            <p:ph type="title"/>
          </p:nvPr>
        </p:nvSpPr>
        <p:spPr>
          <a:xfrm>
            <a:off x="283029" y="160240"/>
            <a:ext cx="10394207" cy="693115"/>
          </a:xfrm>
        </p:spPr>
        <p:txBody>
          <a:bodyPr>
            <a:normAutofit fontScale="90000"/>
          </a:bodyPr>
          <a:lstStyle/>
          <a:p>
            <a:r>
              <a:rPr lang="el-GR" dirty="0"/>
              <a:t>‘Μιλώντας τώρα για το κράτος στην Ελλάδα, θα σας αναφέρω μία σειρά χαρακτηριστικών με τα οποία θα μπορούσαμε να το περιγράψουμε και για το καθένα από αυτά θα ήθελα να μου πείτε πόσο θεωρείτε ότι ταιριάζει’</a:t>
            </a:r>
          </a:p>
        </p:txBody>
      </p:sp>
    </p:spTree>
    <p:extLst>
      <p:ext uri="{BB962C8B-B14F-4D97-AF65-F5344CB8AC3E}">
        <p14:creationId xmlns:p14="http://schemas.microsoft.com/office/powerpoint/2010/main" val="32129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4B070-BA8F-51FD-B667-72B3889C639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7110069-D4CB-3EA3-064C-0E453DBB8915}"/>
              </a:ext>
            </a:extLst>
          </p:cNvPr>
          <p:cNvSpPr>
            <a:spLocks noGrp="1"/>
          </p:cNvSpPr>
          <p:nvPr>
            <p:ph type="sldNum" sz="quarter" idx="12"/>
          </p:nvPr>
        </p:nvSpPr>
        <p:spPr>
          <a:xfrm>
            <a:off x="9329465" y="640630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8" name="Chart 7">
            <a:extLst>
              <a:ext uri="{FF2B5EF4-FFF2-40B4-BE49-F238E27FC236}">
                <a16:creationId xmlns:a16="http://schemas.microsoft.com/office/drawing/2014/main" id="{1B26D1BD-3017-E8B4-45FC-E7664013BF31}"/>
              </a:ext>
            </a:extLst>
          </p:cNvPr>
          <p:cNvGraphicFramePr/>
          <p:nvPr>
            <p:extLst>
              <p:ext uri="{D42A27DB-BD31-4B8C-83A1-F6EECF244321}">
                <p14:modId xmlns:p14="http://schemas.microsoft.com/office/powerpoint/2010/main" val="3662930330"/>
              </p:ext>
            </p:extLst>
          </p:nvPr>
        </p:nvGraphicFramePr>
        <p:xfrm>
          <a:off x="657284" y="1649288"/>
          <a:ext cx="9176163" cy="4603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a:extLst>
              <a:ext uri="{FF2B5EF4-FFF2-40B4-BE49-F238E27FC236}">
                <a16:creationId xmlns:a16="http://schemas.microsoft.com/office/drawing/2014/main" id="{C40261E1-B5CD-0171-7444-28D11C206B8A}"/>
              </a:ext>
            </a:extLst>
          </p:cNvPr>
          <p:cNvGraphicFramePr>
            <a:graphicFrameLocks noGrp="1"/>
          </p:cNvGraphicFramePr>
          <p:nvPr>
            <p:extLst>
              <p:ext uri="{D42A27DB-BD31-4B8C-83A1-F6EECF244321}">
                <p14:modId xmlns:p14="http://schemas.microsoft.com/office/powerpoint/2010/main" val="931189477"/>
              </p:ext>
            </p:extLst>
          </p:nvPr>
        </p:nvGraphicFramePr>
        <p:xfrm>
          <a:off x="9836732" y="1667756"/>
          <a:ext cx="1976577" cy="4446715"/>
        </p:xfrm>
        <a:graphic>
          <a:graphicData uri="http://schemas.openxmlformats.org/drawingml/2006/table">
            <a:tbl>
              <a:tblPr>
                <a:tableStyleId>{5C22544A-7EE6-4342-B048-85BDC9FD1C3A}</a:tableStyleId>
              </a:tblPr>
              <a:tblGrid>
                <a:gridCol w="720432">
                  <a:extLst>
                    <a:ext uri="{9D8B030D-6E8A-4147-A177-3AD203B41FA5}">
                      <a16:colId xmlns:a16="http://schemas.microsoft.com/office/drawing/2014/main" val="2274571310"/>
                    </a:ext>
                  </a:extLst>
                </a:gridCol>
                <a:gridCol w="637309">
                  <a:extLst>
                    <a:ext uri="{9D8B030D-6E8A-4147-A177-3AD203B41FA5}">
                      <a16:colId xmlns:a16="http://schemas.microsoft.com/office/drawing/2014/main" val="3748768310"/>
                    </a:ext>
                  </a:extLst>
                </a:gridCol>
                <a:gridCol w="618836">
                  <a:extLst>
                    <a:ext uri="{9D8B030D-6E8A-4147-A177-3AD203B41FA5}">
                      <a16:colId xmlns:a16="http://schemas.microsoft.com/office/drawing/2014/main" val="3723804222"/>
                    </a:ext>
                  </a:extLst>
                </a:gridCol>
              </a:tblGrid>
              <a:tr h="540830">
                <a:tc>
                  <a:txBody>
                    <a:bodyPr/>
                    <a:lstStyle/>
                    <a:p>
                      <a:pPr algn="ctr" fontAlgn="ctr"/>
                      <a:r>
                        <a:rPr lang="en-US" sz="1000" b="1" i="0" u="none" strike="noStrike" dirty="0">
                          <a:solidFill>
                            <a:schemeClr val="accent1">
                              <a:lumMod val="50000"/>
                            </a:schemeClr>
                          </a:solidFill>
                          <a:effectLst/>
                          <a:latin typeface="Calibri" panose="020F0502020204030204" pitchFamily="34" charset="0"/>
                        </a:rPr>
                        <a:t>Bottom2box</a:t>
                      </a:r>
                    </a:p>
                    <a:p>
                      <a:pPr algn="ctr" fontAlgn="ctr"/>
                      <a:r>
                        <a:rPr lang="el-GR" sz="1000" b="1" i="0" u="none" strike="noStrike" dirty="0">
                          <a:solidFill>
                            <a:schemeClr val="accent1">
                              <a:lumMod val="50000"/>
                            </a:schemeClr>
                          </a:solidFill>
                          <a:effectLst/>
                          <a:latin typeface="Calibri" panose="020F0502020204030204" pitchFamily="34" charset="0"/>
                        </a:rPr>
                        <a:t>(1+2)</a:t>
                      </a:r>
                    </a:p>
                  </a:txBody>
                  <a:tcPr marL="7620" marR="7620" marT="7620" marB="0" anchor="ctr">
                    <a:lnL w="12700" cmpd="sng">
                      <a:noFill/>
                    </a:lnL>
                    <a:lnR w="6350" cap="flat" cmpd="sng" algn="ctr">
                      <a:solidFill>
                        <a:srgbClr val="FF9900"/>
                      </a:solidFill>
                      <a:prstDash val="sysDash"/>
                      <a:round/>
                      <a:headEnd type="none" w="med" len="med"/>
                      <a:tailEnd type="none" w="med" len="med"/>
                    </a:lnR>
                    <a:lnT w="12700" cmpd="sng">
                      <a:noFill/>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1" i="0" u="none" strike="noStrike" dirty="0">
                          <a:solidFill>
                            <a:schemeClr val="accent4">
                              <a:lumMod val="50000"/>
                            </a:schemeClr>
                          </a:solidFill>
                          <a:effectLst/>
                          <a:latin typeface="Calibri" panose="020F0502020204030204" pitchFamily="34" charset="0"/>
                        </a:rPr>
                        <a:t>Top2box</a:t>
                      </a:r>
                    </a:p>
                    <a:p>
                      <a:pPr algn="ctr" fontAlgn="ctr"/>
                      <a:r>
                        <a:rPr lang="el-GR" sz="1000" b="1" i="0" u="none" strike="noStrike" dirty="0">
                          <a:solidFill>
                            <a:schemeClr val="accent4">
                              <a:lumMod val="50000"/>
                            </a:schemeClr>
                          </a:solidFill>
                          <a:effectLst/>
                          <a:latin typeface="Calibri" panose="020F0502020204030204" pitchFamily="34" charset="0"/>
                        </a:rPr>
                        <a:t>(4+5)</a:t>
                      </a:r>
                    </a:p>
                  </a:txBody>
                  <a:tcPr marL="7620" marR="7620" marT="7620"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12700" cmpd="sng">
                      <a:noFill/>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6"/>
                          </a:solidFill>
                          <a:effectLst/>
                          <a:latin typeface="Calibri" panose="020F0502020204030204" pitchFamily="34" charset="0"/>
                        </a:rPr>
                        <a:t>Ισοζύγιο</a:t>
                      </a:r>
                    </a:p>
                  </a:txBody>
                  <a:tcPr marL="7620" marR="7620" marT="7620" marB="0" anchor="ctr">
                    <a:lnL w="6350" cap="flat" cmpd="sng" algn="ctr">
                      <a:solidFill>
                        <a:srgbClr val="FF9900"/>
                      </a:solidFill>
                      <a:prstDash val="sysDash"/>
                      <a:round/>
                      <a:headEnd type="none" w="med" len="med"/>
                      <a:tailEnd type="none" w="med" len="med"/>
                    </a:lnL>
                    <a:lnR w="12700" cap="flat" cmpd="sng" algn="ctr">
                      <a:noFill/>
                      <a:prstDash val="solid"/>
                      <a:round/>
                      <a:headEnd type="none" w="med" len="med"/>
                      <a:tailEnd type="none" w="med" len="med"/>
                    </a:lnR>
                    <a:lnT w="12700" cmpd="sng">
                      <a:noFill/>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3166818"/>
                  </a:ext>
                </a:extLst>
              </a:tr>
              <a:tr h="781177">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5</a:t>
                      </a:r>
                    </a:p>
                  </a:txBody>
                  <a:tcPr marL="9525" marR="9525" marT="9525" marB="0" anchor="ctr">
                    <a:lnL w="12700" cmpd="sng">
                      <a:noFill/>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83</a:t>
                      </a:r>
                    </a:p>
                  </a:txBody>
                  <a:tcPr marL="9525" marR="9525" marT="9525"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6"/>
                          </a:solidFill>
                          <a:effectLst/>
                          <a:latin typeface="Calibri" panose="020F0502020204030204" pitchFamily="34" charset="0"/>
                        </a:rPr>
                        <a:t>78</a:t>
                      </a:r>
                    </a:p>
                  </a:txBody>
                  <a:tcPr marL="9525" marR="9525" marT="9525" marB="0" anchor="ctr">
                    <a:lnL w="6350" cap="flat" cmpd="sng" algn="ctr">
                      <a:solidFill>
                        <a:srgbClr val="FF9900"/>
                      </a:solid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5227059"/>
                  </a:ext>
                </a:extLst>
              </a:tr>
              <a:tr h="781177">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10</a:t>
                      </a:r>
                    </a:p>
                  </a:txBody>
                  <a:tcPr marL="9525" marR="9525" marT="9525" marB="0" anchor="ctr">
                    <a:lnL w="12700" cmpd="sng">
                      <a:noFill/>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71</a:t>
                      </a:r>
                    </a:p>
                  </a:txBody>
                  <a:tcPr marL="9525" marR="9525" marT="9525"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6"/>
                          </a:solidFill>
                          <a:effectLst/>
                          <a:latin typeface="Calibri" panose="020F0502020204030204" pitchFamily="34" charset="0"/>
                        </a:rPr>
                        <a:t>61</a:t>
                      </a:r>
                    </a:p>
                  </a:txBody>
                  <a:tcPr marL="9525" marR="9525" marT="9525" marB="0" anchor="ctr">
                    <a:lnL w="6350" cap="flat" cmpd="sng" algn="ctr">
                      <a:solidFill>
                        <a:srgbClr val="FF9900"/>
                      </a:solid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413020"/>
                  </a:ext>
                </a:extLst>
              </a:tr>
              <a:tr h="781177">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13</a:t>
                      </a:r>
                    </a:p>
                  </a:txBody>
                  <a:tcPr marL="9525" marR="9525" marT="9525" marB="0" anchor="ctr">
                    <a:lnL w="12700" cmpd="sng">
                      <a:noFill/>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60</a:t>
                      </a:r>
                    </a:p>
                  </a:txBody>
                  <a:tcPr marL="9525" marR="9525" marT="9525"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6"/>
                          </a:solidFill>
                          <a:effectLst/>
                          <a:latin typeface="Calibri" panose="020F0502020204030204" pitchFamily="34" charset="0"/>
                        </a:rPr>
                        <a:t>47</a:t>
                      </a:r>
                    </a:p>
                  </a:txBody>
                  <a:tcPr marL="9525" marR="9525" marT="9525" marB="0" anchor="ctr">
                    <a:lnL w="6350" cap="flat" cmpd="sng" algn="ctr">
                      <a:solidFill>
                        <a:srgbClr val="FF9900"/>
                      </a:solid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9452483"/>
                  </a:ext>
                </a:extLst>
              </a:tr>
              <a:tr h="781177">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23</a:t>
                      </a:r>
                    </a:p>
                  </a:txBody>
                  <a:tcPr marL="9525" marR="9525" marT="9525" marB="0" anchor="ctr">
                    <a:lnL w="12700" cmpd="sng">
                      <a:noFill/>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50</a:t>
                      </a:r>
                    </a:p>
                  </a:txBody>
                  <a:tcPr marL="9525" marR="9525" marT="9525"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6"/>
                          </a:solidFill>
                          <a:effectLst/>
                          <a:latin typeface="Calibri" panose="020F0502020204030204" pitchFamily="34" charset="0"/>
                        </a:rPr>
                        <a:t>27</a:t>
                      </a:r>
                    </a:p>
                  </a:txBody>
                  <a:tcPr marL="9525" marR="9525" marT="9525" marB="0" anchor="ctr">
                    <a:lnL w="6350" cap="flat" cmpd="sng" algn="ctr">
                      <a:solidFill>
                        <a:srgbClr val="FF9900"/>
                      </a:solid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1753973"/>
                  </a:ext>
                </a:extLst>
              </a:tr>
              <a:tr h="781177">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50</a:t>
                      </a:r>
                    </a:p>
                  </a:txBody>
                  <a:tcPr marL="9525" marR="9525" marT="9525" marB="0" anchor="ctr">
                    <a:lnL w="12700" cmpd="sng">
                      <a:noFill/>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34</a:t>
                      </a:r>
                    </a:p>
                  </a:txBody>
                  <a:tcPr marL="9525" marR="9525" marT="9525"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6"/>
                          </a:solidFill>
                          <a:effectLst/>
                          <a:latin typeface="Calibri" panose="020F0502020204030204" pitchFamily="34" charset="0"/>
                        </a:rPr>
                        <a:t>-16</a:t>
                      </a:r>
                    </a:p>
                  </a:txBody>
                  <a:tcPr marL="9525" marR="9525" marT="9525" marB="0" anchor="ctr">
                    <a:lnL w="6350" cap="flat" cmpd="sng" algn="ctr">
                      <a:solidFill>
                        <a:srgbClr val="FF9900"/>
                      </a:solid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rgbClr val="FF9900"/>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397520"/>
                  </a:ext>
                </a:extLst>
              </a:tr>
            </a:tbl>
          </a:graphicData>
        </a:graphic>
      </p:graphicFrame>
      <p:sp>
        <p:nvSpPr>
          <p:cNvPr id="3" name="TextBox 2">
            <a:extLst>
              <a:ext uri="{FF2B5EF4-FFF2-40B4-BE49-F238E27FC236}">
                <a16:creationId xmlns:a16="http://schemas.microsoft.com/office/drawing/2014/main" id="{265D3FF2-4306-495A-E1E9-53D4E04CDBF5}"/>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6" name="Title 5">
            <a:extLst>
              <a:ext uri="{FF2B5EF4-FFF2-40B4-BE49-F238E27FC236}">
                <a16:creationId xmlns:a16="http://schemas.microsoft.com/office/drawing/2014/main" id="{F5EAAAE9-87A0-17E6-1F25-2404DA16CB37}"/>
              </a:ext>
            </a:extLst>
          </p:cNvPr>
          <p:cNvSpPr>
            <a:spLocks noGrp="1"/>
          </p:cNvSpPr>
          <p:nvPr>
            <p:ph type="title"/>
          </p:nvPr>
        </p:nvSpPr>
        <p:spPr>
          <a:xfrm>
            <a:off x="283029" y="139388"/>
            <a:ext cx="10394207" cy="693115"/>
          </a:xfrm>
        </p:spPr>
        <p:txBody>
          <a:bodyPr>
            <a:normAutofit fontScale="90000"/>
          </a:bodyPr>
          <a:lstStyle/>
          <a:p>
            <a:r>
              <a:rPr lang="el-GR" dirty="0"/>
              <a:t>‘Και μιλώντας για αλλαγές και μεταρρυθμίσεις, θα ήθελα να μου πείτε πόσο αναγκαίες θεωρείτε τις παρακάτω ‘</a:t>
            </a:r>
          </a:p>
        </p:txBody>
      </p:sp>
    </p:spTree>
    <p:extLst>
      <p:ext uri="{BB962C8B-B14F-4D97-AF65-F5344CB8AC3E}">
        <p14:creationId xmlns:p14="http://schemas.microsoft.com/office/powerpoint/2010/main" val="68103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B319C-3A4F-50A4-081D-1C949ED9C39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1D4405EA-F750-3BC1-7DC8-140DD0E4D921}"/>
              </a:ext>
            </a:extLst>
          </p:cNvPr>
          <p:cNvSpPr/>
          <p:nvPr/>
        </p:nvSpPr>
        <p:spPr>
          <a:xfrm>
            <a:off x="2465363" y="2736803"/>
            <a:ext cx="1831484" cy="1997757"/>
          </a:xfrm>
          <a:custGeom>
            <a:avLst/>
            <a:gdLst>
              <a:gd name="connsiteX0" fmla="*/ 0 w 4514739"/>
              <a:gd name="connsiteY0" fmla="*/ 0 h 3314776"/>
              <a:gd name="connsiteX1" fmla="*/ 4514739 w 4514739"/>
              <a:gd name="connsiteY1" fmla="*/ 0 h 3314776"/>
              <a:gd name="connsiteX2" fmla="*/ 4514739 w 4514739"/>
              <a:gd name="connsiteY2" fmla="*/ 3314776 h 3314776"/>
              <a:gd name="connsiteX3" fmla="*/ 0 w 4514739"/>
              <a:gd name="connsiteY3" fmla="*/ 3314776 h 3314776"/>
              <a:gd name="connsiteX4" fmla="*/ 0 w 4514739"/>
              <a:gd name="connsiteY4" fmla="*/ 0 h 3314776"/>
              <a:gd name="connsiteX0" fmla="*/ 0 w 4514739"/>
              <a:gd name="connsiteY0" fmla="*/ 731520 h 4046296"/>
              <a:gd name="connsiteX1" fmla="*/ 4514739 w 4514739"/>
              <a:gd name="connsiteY1" fmla="*/ 0 h 4046296"/>
              <a:gd name="connsiteX2" fmla="*/ 4514739 w 4514739"/>
              <a:gd name="connsiteY2" fmla="*/ 4046296 h 4046296"/>
              <a:gd name="connsiteX3" fmla="*/ 0 w 4514739"/>
              <a:gd name="connsiteY3" fmla="*/ 4046296 h 4046296"/>
              <a:gd name="connsiteX4" fmla="*/ 0 w 4514739"/>
              <a:gd name="connsiteY4" fmla="*/ 731520 h 404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4739" h="4046296">
                <a:moveTo>
                  <a:pt x="0" y="731520"/>
                </a:moveTo>
                <a:lnTo>
                  <a:pt x="4514739" y="0"/>
                </a:lnTo>
                <a:lnTo>
                  <a:pt x="4514739" y="4046296"/>
                </a:lnTo>
                <a:lnTo>
                  <a:pt x="0" y="4046296"/>
                </a:lnTo>
                <a:lnTo>
                  <a:pt x="0" y="7315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reeform 9281">
            <a:extLst>
              <a:ext uri="{FF2B5EF4-FFF2-40B4-BE49-F238E27FC236}">
                <a16:creationId xmlns:a16="http://schemas.microsoft.com/office/drawing/2014/main" id="{25A4A289-F5A2-AA73-A3BE-9334D0FB1EF7}"/>
              </a:ext>
            </a:extLst>
          </p:cNvPr>
          <p:cNvSpPr>
            <a:spLocks noChangeArrowheads="1"/>
          </p:cNvSpPr>
          <p:nvPr/>
        </p:nvSpPr>
        <p:spPr bwMode="auto">
          <a:xfrm>
            <a:off x="2465363" y="2263597"/>
            <a:ext cx="1831484" cy="976187"/>
          </a:xfrm>
          <a:custGeom>
            <a:avLst/>
            <a:gdLst>
              <a:gd name="T0" fmla="*/ 440 w 553"/>
              <a:gd name="T1" fmla="*/ 44 h 299"/>
              <a:gd name="T2" fmla="*/ 172 w 553"/>
              <a:gd name="T3" fmla="*/ 44 h 299"/>
              <a:gd name="T4" fmla="*/ 0 w 553"/>
              <a:gd name="T5" fmla="*/ 254 h 299"/>
              <a:gd name="T6" fmla="*/ 440 w 553"/>
              <a:gd name="T7" fmla="*/ 254 h 299"/>
              <a:gd name="T8" fmla="*/ 440 w 553"/>
              <a:gd name="T9" fmla="*/ 298 h 299"/>
              <a:gd name="T10" fmla="*/ 477 w 553"/>
              <a:gd name="T11" fmla="*/ 249 h 299"/>
              <a:gd name="T12" fmla="*/ 552 w 553"/>
              <a:gd name="T13" fmla="*/ 149 h 299"/>
              <a:gd name="T14" fmla="*/ 477 w 553"/>
              <a:gd name="T15" fmla="*/ 48 h 299"/>
              <a:gd name="T16" fmla="*/ 440 w 553"/>
              <a:gd name="T17" fmla="*/ 0 h 299"/>
              <a:gd name="T18" fmla="*/ 440 w 553"/>
              <a:gd name="T19" fmla="*/ 4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299">
                <a:moveTo>
                  <a:pt x="440" y="44"/>
                </a:moveTo>
                <a:lnTo>
                  <a:pt x="172" y="44"/>
                </a:lnTo>
                <a:lnTo>
                  <a:pt x="0" y="254"/>
                </a:lnTo>
                <a:lnTo>
                  <a:pt x="440" y="254"/>
                </a:lnTo>
                <a:lnTo>
                  <a:pt x="440" y="298"/>
                </a:lnTo>
                <a:lnTo>
                  <a:pt x="477" y="249"/>
                </a:lnTo>
                <a:lnTo>
                  <a:pt x="552" y="149"/>
                </a:lnTo>
                <a:lnTo>
                  <a:pt x="477" y="48"/>
                </a:lnTo>
                <a:lnTo>
                  <a:pt x="440" y="0"/>
                </a:lnTo>
                <a:lnTo>
                  <a:pt x="440" y="44"/>
                </a:ln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CE791753-AD15-691C-9B7F-5C4C68F6C5A5}"/>
              </a:ext>
            </a:extLst>
          </p:cNvPr>
          <p:cNvGrpSpPr/>
          <p:nvPr/>
        </p:nvGrpSpPr>
        <p:grpSpPr>
          <a:xfrm>
            <a:off x="2819805" y="3589911"/>
            <a:ext cx="1256306" cy="837750"/>
            <a:chOff x="2475239" y="7140111"/>
            <a:chExt cx="3478342" cy="1696795"/>
          </a:xfrm>
        </p:grpSpPr>
        <p:sp>
          <p:nvSpPr>
            <p:cNvPr id="23" name="Rectangle 22">
              <a:extLst>
                <a:ext uri="{FF2B5EF4-FFF2-40B4-BE49-F238E27FC236}">
                  <a16:creationId xmlns:a16="http://schemas.microsoft.com/office/drawing/2014/main" id="{71F49C84-7115-2A72-0B41-22F0126A90D6}"/>
                </a:ext>
              </a:extLst>
            </p:cNvPr>
            <p:cNvSpPr/>
            <p:nvPr/>
          </p:nvSpPr>
          <p:spPr>
            <a:xfrm>
              <a:off x="2505609" y="7140111"/>
              <a:ext cx="3447972" cy="49870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281B10"/>
                </a:solidFill>
                <a:effectLst/>
                <a:uLnTx/>
                <a:uFillTx/>
                <a:ea typeface="Roboto Medium" panose="02000000000000000000" pitchFamily="2" charset="0"/>
                <a:cs typeface="Montserrat" charset="0"/>
              </a:endParaRPr>
            </a:p>
          </p:txBody>
        </p:sp>
        <p:sp>
          <p:nvSpPr>
            <p:cNvPr id="24" name="TextBox 23">
              <a:extLst>
                <a:ext uri="{FF2B5EF4-FFF2-40B4-BE49-F238E27FC236}">
                  <a16:creationId xmlns:a16="http://schemas.microsoft.com/office/drawing/2014/main" id="{40FE1619-955E-9B8C-39BF-07017E3C11BD}"/>
                </a:ext>
              </a:extLst>
            </p:cNvPr>
            <p:cNvSpPr txBox="1"/>
            <p:nvPr/>
          </p:nvSpPr>
          <p:spPr>
            <a:xfrm>
              <a:off x="2475239" y="7714828"/>
              <a:ext cx="3478342" cy="11220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000" dirty="0"/>
                <a:t>Προσδοκίες, Ανησυχίες και Συγκυρία</a:t>
              </a:r>
              <a:endParaRPr kumimoji="0" lang="en-US" sz="1000" b="0" i="0" u="none" strike="noStrike" kern="1200" cap="none" spc="0" normalizeH="0" baseline="0" noProof="0" dirty="0">
                <a:ln>
                  <a:noFill/>
                </a:ln>
                <a:solidFill>
                  <a:prstClr val="black"/>
                </a:solidFill>
                <a:effectLst/>
                <a:uLnTx/>
                <a:uFillTx/>
                <a:ea typeface="Lato Light" panose="020F0502020204030203" pitchFamily="34" charset="0"/>
                <a:cs typeface="Lato Light" panose="020F0502020204030203" pitchFamily="34" charset="0"/>
              </a:endParaRPr>
            </a:p>
          </p:txBody>
        </p:sp>
      </p:grpSp>
      <p:sp>
        <p:nvSpPr>
          <p:cNvPr id="25" name="Rectangle 24">
            <a:extLst>
              <a:ext uri="{FF2B5EF4-FFF2-40B4-BE49-F238E27FC236}">
                <a16:creationId xmlns:a16="http://schemas.microsoft.com/office/drawing/2014/main" id="{7FF6BB86-71D2-4092-3519-C08C7DA1CEBE}"/>
              </a:ext>
            </a:extLst>
          </p:cNvPr>
          <p:cNvSpPr/>
          <p:nvPr/>
        </p:nvSpPr>
        <p:spPr>
          <a:xfrm>
            <a:off x="3111047" y="2543336"/>
            <a:ext cx="695768"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rPr>
              <a:t>01</a:t>
            </a:r>
          </a:p>
        </p:txBody>
      </p:sp>
      <p:sp>
        <p:nvSpPr>
          <p:cNvPr id="3" name="Slide Number Placeholder 3">
            <a:extLst>
              <a:ext uri="{FF2B5EF4-FFF2-40B4-BE49-F238E27FC236}">
                <a16:creationId xmlns:a16="http://schemas.microsoft.com/office/drawing/2014/main" id="{36EBF077-AC7E-A509-B90E-65353FC78B75}"/>
              </a:ext>
            </a:extLst>
          </p:cNvPr>
          <p:cNvSpPr>
            <a:spLocks noGrp="1"/>
          </p:cNvSpPr>
          <p:nvPr>
            <p:ph type="sldNum" sz="quarter" idx="12"/>
          </p:nvPr>
        </p:nvSpPr>
        <p:spPr>
          <a:xfrm>
            <a:off x="9295024"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40" name="Rectangle 8">
            <a:extLst>
              <a:ext uri="{FF2B5EF4-FFF2-40B4-BE49-F238E27FC236}">
                <a16:creationId xmlns:a16="http://schemas.microsoft.com/office/drawing/2014/main" id="{3F55CBA3-B721-F75D-2541-8A8429DB64AE}"/>
              </a:ext>
            </a:extLst>
          </p:cNvPr>
          <p:cNvSpPr/>
          <p:nvPr/>
        </p:nvSpPr>
        <p:spPr>
          <a:xfrm>
            <a:off x="4417690" y="2777443"/>
            <a:ext cx="1831484" cy="1997757"/>
          </a:xfrm>
          <a:custGeom>
            <a:avLst/>
            <a:gdLst>
              <a:gd name="connsiteX0" fmla="*/ 0 w 4514739"/>
              <a:gd name="connsiteY0" fmla="*/ 0 h 3314776"/>
              <a:gd name="connsiteX1" fmla="*/ 4514739 w 4514739"/>
              <a:gd name="connsiteY1" fmla="*/ 0 h 3314776"/>
              <a:gd name="connsiteX2" fmla="*/ 4514739 w 4514739"/>
              <a:gd name="connsiteY2" fmla="*/ 3314776 h 3314776"/>
              <a:gd name="connsiteX3" fmla="*/ 0 w 4514739"/>
              <a:gd name="connsiteY3" fmla="*/ 3314776 h 3314776"/>
              <a:gd name="connsiteX4" fmla="*/ 0 w 4514739"/>
              <a:gd name="connsiteY4" fmla="*/ 0 h 3314776"/>
              <a:gd name="connsiteX0" fmla="*/ 0 w 4514739"/>
              <a:gd name="connsiteY0" fmla="*/ 731520 h 4046296"/>
              <a:gd name="connsiteX1" fmla="*/ 4514739 w 4514739"/>
              <a:gd name="connsiteY1" fmla="*/ 0 h 4046296"/>
              <a:gd name="connsiteX2" fmla="*/ 4514739 w 4514739"/>
              <a:gd name="connsiteY2" fmla="*/ 4046296 h 4046296"/>
              <a:gd name="connsiteX3" fmla="*/ 0 w 4514739"/>
              <a:gd name="connsiteY3" fmla="*/ 4046296 h 4046296"/>
              <a:gd name="connsiteX4" fmla="*/ 0 w 4514739"/>
              <a:gd name="connsiteY4" fmla="*/ 731520 h 404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4739" h="4046296">
                <a:moveTo>
                  <a:pt x="0" y="731520"/>
                </a:moveTo>
                <a:lnTo>
                  <a:pt x="4514739" y="0"/>
                </a:lnTo>
                <a:lnTo>
                  <a:pt x="4514739" y="4046296"/>
                </a:lnTo>
                <a:lnTo>
                  <a:pt x="0" y="4046296"/>
                </a:lnTo>
                <a:lnTo>
                  <a:pt x="0" y="7315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9281">
            <a:extLst>
              <a:ext uri="{FF2B5EF4-FFF2-40B4-BE49-F238E27FC236}">
                <a16:creationId xmlns:a16="http://schemas.microsoft.com/office/drawing/2014/main" id="{D6CFDFB1-B60B-1F62-0B9E-297EF1D221E3}"/>
              </a:ext>
            </a:extLst>
          </p:cNvPr>
          <p:cNvSpPr>
            <a:spLocks noChangeArrowheads="1"/>
          </p:cNvSpPr>
          <p:nvPr/>
        </p:nvSpPr>
        <p:spPr bwMode="auto">
          <a:xfrm>
            <a:off x="4417690" y="2304237"/>
            <a:ext cx="1831484" cy="976187"/>
          </a:xfrm>
          <a:custGeom>
            <a:avLst/>
            <a:gdLst>
              <a:gd name="T0" fmla="*/ 440 w 553"/>
              <a:gd name="T1" fmla="*/ 44 h 299"/>
              <a:gd name="T2" fmla="*/ 172 w 553"/>
              <a:gd name="T3" fmla="*/ 44 h 299"/>
              <a:gd name="T4" fmla="*/ 0 w 553"/>
              <a:gd name="T5" fmla="*/ 254 h 299"/>
              <a:gd name="T6" fmla="*/ 440 w 553"/>
              <a:gd name="T7" fmla="*/ 254 h 299"/>
              <a:gd name="T8" fmla="*/ 440 w 553"/>
              <a:gd name="T9" fmla="*/ 298 h 299"/>
              <a:gd name="T10" fmla="*/ 477 w 553"/>
              <a:gd name="T11" fmla="*/ 249 h 299"/>
              <a:gd name="T12" fmla="*/ 552 w 553"/>
              <a:gd name="T13" fmla="*/ 149 h 299"/>
              <a:gd name="T14" fmla="*/ 477 w 553"/>
              <a:gd name="T15" fmla="*/ 48 h 299"/>
              <a:gd name="T16" fmla="*/ 440 w 553"/>
              <a:gd name="T17" fmla="*/ 0 h 299"/>
              <a:gd name="T18" fmla="*/ 440 w 553"/>
              <a:gd name="T19" fmla="*/ 4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299">
                <a:moveTo>
                  <a:pt x="440" y="44"/>
                </a:moveTo>
                <a:lnTo>
                  <a:pt x="172" y="44"/>
                </a:lnTo>
                <a:lnTo>
                  <a:pt x="0" y="254"/>
                </a:lnTo>
                <a:lnTo>
                  <a:pt x="440" y="254"/>
                </a:lnTo>
                <a:lnTo>
                  <a:pt x="440" y="298"/>
                </a:lnTo>
                <a:lnTo>
                  <a:pt x="477" y="249"/>
                </a:lnTo>
                <a:lnTo>
                  <a:pt x="552" y="149"/>
                </a:lnTo>
                <a:lnTo>
                  <a:pt x="477" y="48"/>
                </a:lnTo>
                <a:lnTo>
                  <a:pt x="440" y="0"/>
                </a:lnTo>
                <a:lnTo>
                  <a:pt x="440" y="44"/>
                </a:lnTo>
              </a:path>
            </a:pathLst>
          </a:custGeom>
          <a:solidFill>
            <a:schemeClr val="accent6"/>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2" name="Group 41">
            <a:extLst>
              <a:ext uri="{FF2B5EF4-FFF2-40B4-BE49-F238E27FC236}">
                <a16:creationId xmlns:a16="http://schemas.microsoft.com/office/drawing/2014/main" id="{2B3C51C7-22FC-616C-DC4C-4ADCBD2ED0CE}"/>
              </a:ext>
            </a:extLst>
          </p:cNvPr>
          <p:cNvGrpSpPr/>
          <p:nvPr/>
        </p:nvGrpSpPr>
        <p:grpSpPr>
          <a:xfrm>
            <a:off x="4772132" y="3630557"/>
            <a:ext cx="1256306" cy="683862"/>
            <a:chOff x="2475239" y="7140111"/>
            <a:chExt cx="3478342" cy="1385105"/>
          </a:xfrm>
        </p:grpSpPr>
        <p:sp>
          <p:nvSpPr>
            <p:cNvPr id="43" name="Rectangle 42">
              <a:extLst>
                <a:ext uri="{FF2B5EF4-FFF2-40B4-BE49-F238E27FC236}">
                  <a16:creationId xmlns:a16="http://schemas.microsoft.com/office/drawing/2014/main" id="{4C7BD386-D37E-105B-EDCF-B375E3FF6CAF}"/>
                </a:ext>
              </a:extLst>
            </p:cNvPr>
            <p:cNvSpPr/>
            <p:nvPr/>
          </p:nvSpPr>
          <p:spPr>
            <a:xfrm>
              <a:off x="2505609" y="7140111"/>
              <a:ext cx="3447972" cy="49870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281B10"/>
                </a:solidFill>
                <a:effectLst/>
                <a:uLnTx/>
                <a:uFillTx/>
                <a:ea typeface="Roboto Medium" panose="02000000000000000000" pitchFamily="2" charset="0"/>
                <a:cs typeface="Montserrat" charset="0"/>
              </a:endParaRPr>
            </a:p>
          </p:txBody>
        </p:sp>
        <p:sp>
          <p:nvSpPr>
            <p:cNvPr id="44" name="TextBox 43">
              <a:extLst>
                <a:ext uri="{FF2B5EF4-FFF2-40B4-BE49-F238E27FC236}">
                  <a16:creationId xmlns:a16="http://schemas.microsoft.com/office/drawing/2014/main" id="{6BBEB8AE-0897-99C7-6B1B-55711154C917}"/>
                </a:ext>
              </a:extLst>
            </p:cNvPr>
            <p:cNvSpPr txBox="1"/>
            <p:nvPr/>
          </p:nvSpPr>
          <p:spPr>
            <a:xfrm>
              <a:off x="2475239" y="7714827"/>
              <a:ext cx="3478342" cy="8103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000" dirty="0"/>
                <a:t>Δημοκρατία και Πολιτική Κουλτούρα</a:t>
              </a:r>
              <a:endParaRPr kumimoji="0" lang="en-US" sz="1000" b="0" i="0" u="none" strike="noStrike" kern="1200" cap="none" spc="0" normalizeH="0" baseline="0" noProof="0" dirty="0">
                <a:ln>
                  <a:noFill/>
                </a:ln>
                <a:solidFill>
                  <a:prstClr val="black"/>
                </a:solidFill>
                <a:effectLst/>
                <a:uLnTx/>
                <a:uFillTx/>
                <a:ea typeface="Lato Light" panose="020F0502020204030203" pitchFamily="34" charset="0"/>
                <a:cs typeface="Lato Light" panose="020F0502020204030203" pitchFamily="34" charset="0"/>
              </a:endParaRPr>
            </a:p>
          </p:txBody>
        </p:sp>
      </p:grpSp>
      <p:sp>
        <p:nvSpPr>
          <p:cNvPr id="45" name="Rectangle 44">
            <a:extLst>
              <a:ext uri="{FF2B5EF4-FFF2-40B4-BE49-F238E27FC236}">
                <a16:creationId xmlns:a16="http://schemas.microsoft.com/office/drawing/2014/main" id="{694D8D25-0364-7F5A-E6B5-31CFFF24355D}"/>
              </a:ext>
            </a:extLst>
          </p:cNvPr>
          <p:cNvSpPr/>
          <p:nvPr/>
        </p:nvSpPr>
        <p:spPr>
          <a:xfrm>
            <a:off x="5063374" y="2583976"/>
            <a:ext cx="695768"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rPr>
              <a:t>0</a:t>
            </a:r>
            <a:r>
              <a:rPr kumimoji="0" lang="el-GR"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rPr>
              <a:t>2</a:t>
            </a:r>
            <a:endParaRPr kumimoji="0" lang="en-US"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endParaRPr>
          </a:p>
        </p:txBody>
      </p:sp>
      <p:sp>
        <p:nvSpPr>
          <p:cNvPr id="46" name="Rectangle 8">
            <a:extLst>
              <a:ext uri="{FF2B5EF4-FFF2-40B4-BE49-F238E27FC236}">
                <a16:creationId xmlns:a16="http://schemas.microsoft.com/office/drawing/2014/main" id="{4435D1CB-B6FC-C4DA-F4B3-B6CB14815FFF}"/>
              </a:ext>
            </a:extLst>
          </p:cNvPr>
          <p:cNvSpPr/>
          <p:nvPr/>
        </p:nvSpPr>
        <p:spPr>
          <a:xfrm>
            <a:off x="6419210" y="2777443"/>
            <a:ext cx="1831484" cy="1997757"/>
          </a:xfrm>
          <a:custGeom>
            <a:avLst/>
            <a:gdLst>
              <a:gd name="connsiteX0" fmla="*/ 0 w 4514739"/>
              <a:gd name="connsiteY0" fmla="*/ 0 h 3314776"/>
              <a:gd name="connsiteX1" fmla="*/ 4514739 w 4514739"/>
              <a:gd name="connsiteY1" fmla="*/ 0 h 3314776"/>
              <a:gd name="connsiteX2" fmla="*/ 4514739 w 4514739"/>
              <a:gd name="connsiteY2" fmla="*/ 3314776 h 3314776"/>
              <a:gd name="connsiteX3" fmla="*/ 0 w 4514739"/>
              <a:gd name="connsiteY3" fmla="*/ 3314776 h 3314776"/>
              <a:gd name="connsiteX4" fmla="*/ 0 w 4514739"/>
              <a:gd name="connsiteY4" fmla="*/ 0 h 3314776"/>
              <a:gd name="connsiteX0" fmla="*/ 0 w 4514739"/>
              <a:gd name="connsiteY0" fmla="*/ 731520 h 4046296"/>
              <a:gd name="connsiteX1" fmla="*/ 4514739 w 4514739"/>
              <a:gd name="connsiteY1" fmla="*/ 0 h 4046296"/>
              <a:gd name="connsiteX2" fmla="*/ 4514739 w 4514739"/>
              <a:gd name="connsiteY2" fmla="*/ 4046296 h 4046296"/>
              <a:gd name="connsiteX3" fmla="*/ 0 w 4514739"/>
              <a:gd name="connsiteY3" fmla="*/ 4046296 h 4046296"/>
              <a:gd name="connsiteX4" fmla="*/ 0 w 4514739"/>
              <a:gd name="connsiteY4" fmla="*/ 731520 h 404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4739" h="4046296">
                <a:moveTo>
                  <a:pt x="0" y="731520"/>
                </a:moveTo>
                <a:lnTo>
                  <a:pt x="4514739" y="0"/>
                </a:lnTo>
                <a:lnTo>
                  <a:pt x="4514739" y="4046296"/>
                </a:lnTo>
                <a:lnTo>
                  <a:pt x="0" y="4046296"/>
                </a:lnTo>
                <a:lnTo>
                  <a:pt x="0" y="7315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Freeform 9281">
            <a:extLst>
              <a:ext uri="{FF2B5EF4-FFF2-40B4-BE49-F238E27FC236}">
                <a16:creationId xmlns:a16="http://schemas.microsoft.com/office/drawing/2014/main" id="{12694C8E-F033-9423-DFA7-4DBE7C95136C}"/>
              </a:ext>
            </a:extLst>
          </p:cNvPr>
          <p:cNvSpPr>
            <a:spLocks noChangeArrowheads="1"/>
          </p:cNvSpPr>
          <p:nvPr/>
        </p:nvSpPr>
        <p:spPr bwMode="auto">
          <a:xfrm>
            <a:off x="6419210" y="2304237"/>
            <a:ext cx="1831484" cy="976187"/>
          </a:xfrm>
          <a:custGeom>
            <a:avLst/>
            <a:gdLst>
              <a:gd name="T0" fmla="*/ 440 w 553"/>
              <a:gd name="T1" fmla="*/ 44 h 299"/>
              <a:gd name="T2" fmla="*/ 172 w 553"/>
              <a:gd name="T3" fmla="*/ 44 h 299"/>
              <a:gd name="T4" fmla="*/ 0 w 553"/>
              <a:gd name="T5" fmla="*/ 254 h 299"/>
              <a:gd name="T6" fmla="*/ 440 w 553"/>
              <a:gd name="T7" fmla="*/ 254 h 299"/>
              <a:gd name="T8" fmla="*/ 440 w 553"/>
              <a:gd name="T9" fmla="*/ 298 h 299"/>
              <a:gd name="T10" fmla="*/ 477 w 553"/>
              <a:gd name="T11" fmla="*/ 249 h 299"/>
              <a:gd name="T12" fmla="*/ 552 w 553"/>
              <a:gd name="T13" fmla="*/ 149 h 299"/>
              <a:gd name="T14" fmla="*/ 477 w 553"/>
              <a:gd name="T15" fmla="*/ 48 h 299"/>
              <a:gd name="T16" fmla="*/ 440 w 553"/>
              <a:gd name="T17" fmla="*/ 0 h 299"/>
              <a:gd name="T18" fmla="*/ 440 w 553"/>
              <a:gd name="T19" fmla="*/ 4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299">
                <a:moveTo>
                  <a:pt x="440" y="44"/>
                </a:moveTo>
                <a:lnTo>
                  <a:pt x="172" y="44"/>
                </a:lnTo>
                <a:lnTo>
                  <a:pt x="0" y="254"/>
                </a:lnTo>
                <a:lnTo>
                  <a:pt x="440" y="254"/>
                </a:lnTo>
                <a:lnTo>
                  <a:pt x="440" y="298"/>
                </a:lnTo>
                <a:lnTo>
                  <a:pt x="477" y="249"/>
                </a:lnTo>
                <a:lnTo>
                  <a:pt x="552" y="149"/>
                </a:lnTo>
                <a:lnTo>
                  <a:pt x="477" y="48"/>
                </a:lnTo>
                <a:lnTo>
                  <a:pt x="440" y="0"/>
                </a:lnTo>
                <a:lnTo>
                  <a:pt x="440" y="44"/>
                </a:ln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8" name="Group 47">
            <a:extLst>
              <a:ext uri="{FF2B5EF4-FFF2-40B4-BE49-F238E27FC236}">
                <a16:creationId xmlns:a16="http://schemas.microsoft.com/office/drawing/2014/main" id="{A3AC20F8-29BB-5D82-CDC1-CD474402A52B}"/>
              </a:ext>
            </a:extLst>
          </p:cNvPr>
          <p:cNvGrpSpPr/>
          <p:nvPr/>
        </p:nvGrpSpPr>
        <p:grpSpPr>
          <a:xfrm>
            <a:off x="6773652" y="3630557"/>
            <a:ext cx="1256306" cy="683862"/>
            <a:chOff x="2475239" y="7140111"/>
            <a:chExt cx="3478342" cy="1385105"/>
          </a:xfrm>
        </p:grpSpPr>
        <p:sp>
          <p:nvSpPr>
            <p:cNvPr id="49" name="Rectangle 48">
              <a:extLst>
                <a:ext uri="{FF2B5EF4-FFF2-40B4-BE49-F238E27FC236}">
                  <a16:creationId xmlns:a16="http://schemas.microsoft.com/office/drawing/2014/main" id="{709688FA-2D85-75A8-BFF8-95D61DA4F89A}"/>
                </a:ext>
              </a:extLst>
            </p:cNvPr>
            <p:cNvSpPr/>
            <p:nvPr/>
          </p:nvSpPr>
          <p:spPr>
            <a:xfrm>
              <a:off x="2505609" y="7140111"/>
              <a:ext cx="3447972" cy="49870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281B10"/>
                </a:solidFill>
                <a:effectLst/>
                <a:uLnTx/>
                <a:uFillTx/>
                <a:ea typeface="Roboto Medium" panose="02000000000000000000" pitchFamily="2" charset="0"/>
                <a:cs typeface="Montserrat" charset="0"/>
              </a:endParaRPr>
            </a:p>
          </p:txBody>
        </p:sp>
        <p:sp>
          <p:nvSpPr>
            <p:cNvPr id="50" name="TextBox 49">
              <a:extLst>
                <a:ext uri="{FF2B5EF4-FFF2-40B4-BE49-F238E27FC236}">
                  <a16:creationId xmlns:a16="http://schemas.microsoft.com/office/drawing/2014/main" id="{619D67B8-8776-C5CD-3298-F903E0F97BD6}"/>
                </a:ext>
              </a:extLst>
            </p:cNvPr>
            <p:cNvSpPr txBox="1"/>
            <p:nvPr/>
          </p:nvSpPr>
          <p:spPr>
            <a:xfrm>
              <a:off x="2475239" y="7714827"/>
              <a:ext cx="3478342" cy="8103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000" dirty="0"/>
                <a:t>Κράτος και Διακυβέρνηση</a:t>
              </a:r>
              <a:endParaRPr kumimoji="0" lang="en-US" sz="1000" b="0" i="0" u="none" strike="noStrike" kern="1200" cap="none" spc="0" normalizeH="0" baseline="0" noProof="0" dirty="0">
                <a:ln>
                  <a:noFill/>
                </a:ln>
                <a:solidFill>
                  <a:prstClr val="black"/>
                </a:solidFill>
                <a:effectLst/>
                <a:uLnTx/>
                <a:uFillTx/>
                <a:ea typeface="Lato Light" panose="020F0502020204030203" pitchFamily="34" charset="0"/>
                <a:cs typeface="Lato Light" panose="020F0502020204030203" pitchFamily="34" charset="0"/>
              </a:endParaRPr>
            </a:p>
          </p:txBody>
        </p:sp>
      </p:grpSp>
      <p:sp>
        <p:nvSpPr>
          <p:cNvPr id="51" name="Rectangle 50">
            <a:extLst>
              <a:ext uri="{FF2B5EF4-FFF2-40B4-BE49-F238E27FC236}">
                <a16:creationId xmlns:a16="http://schemas.microsoft.com/office/drawing/2014/main" id="{E9783173-43A4-D33D-F9C7-42D09F9EC40F}"/>
              </a:ext>
            </a:extLst>
          </p:cNvPr>
          <p:cNvSpPr/>
          <p:nvPr/>
        </p:nvSpPr>
        <p:spPr>
          <a:xfrm>
            <a:off x="7064894" y="2583976"/>
            <a:ext cx="695768"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rPr>
              <a:t>0</a:t>
            </a:r>
            <a:r>
              <a:rPr kumimoji="0" lang="el-GR"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rPr>
              <a:t>3</a:t>
            </a:r>
            <a:endParaRPr kumimoji="0" lang="en-US"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endParaRPr>
          </a:p>
        </p:txBody>
      </p:sp>
      <p:sp>
        <p:nvSpPr>
          <p:cNvPr id="52" name="Rectangle 8">
            <a:extLst>
              <a:ext uri="{FF2B5EF4-FFF2-40B4-BE49-F238E27FC236}">
                <a16:creationId xmlns:a16="http://schemas.microsoft.com/office/drawing/2014/main" id="{2E992FAC-A7AA-5780-05EC-4B66DE8D6CD4}"/>
              </a:ext>
            </a:extLst>
          </p:cNvPr>
          <p:cNvSpPr/>
          <p:nvPr/>
        </p:nvSpPr>
        <p:spPr>
          <a:xfrm>
            <a:off x="8400410" y="2767283"/>
            <a:ext cx="1831484" cy="1997757"/>
          </a:xfrm>
          <a:custGeom>
            <a:avLst/>
            <a:gdLst>
              <a:gd name="connsiteX0" fmla="*/ 0 w 4514739"/>
              <a:gd name="connsiteY0" fmla="*/ 0 h 3314776"/>
              <a:gd name="connsiteX1" fmla="*/ 4514739 w 4514739"/>
              <a:gd name="connsiteY1" fmla="*/ 0 h 3314776"/>
              <a:gd name="connsiteX2" fmla="*/ 4514739 w 4514739"/>
              <a:gd name="connsiteY2" fmla="*/ 3314776 h 3314776"/>
              <a:gd name="connsiteX3" fmla="*/ 0 w 4514739"/>
              <a:gd name="connsiteY3" fmla="*/ 3314776 h 3314776"/>
              <a:gd name="connsiteX4" fmla="*/ 0 w 4514739"/>
              <a:gd name="connsiteY4" fmla="*/ 0 h 3314776"/>
              <a:gd name="connsiteX0" fmla="*/ 0 w 4514739"/>
              <a:gd name="connsiteY0" fmla="*/ 731520 h 4046296"/>
              <a:gd name="connsiteX1" fmla="*/ 4514739 w 4514739"/>
              <a:gd name="connsiteY1" fmla="*/ 0 h 4046296"/>
              <a:gd name="connsiteX2" fmla="*/ 4514739 w 4514739"/>
              <a:gd name="connsiteY2" fmla="*/ 4046296 h 4046296"/>
              <a:gd name="connsiteX3" fmla="*/ 0 w 4514739"/>
              <a:gd name="connsiteY3" fmla="*/ 4046296 h 4046296"/>
              <a:gd name="connsiteX4" fmla="*/ 0 w 4514739"/>
              <a:gd name="connsiteY4" fmla="*/ 731520 h 404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4739" h="4046296">
                <a:moveTo>
                  <a:pt x="0" y="731520"/>
                </a:moveTo>
                <a:lnTo>
                  <a:pt x="4514739" y="0"/>
                </a:lnTo>
                <a:lnTo>
                  <a:pt x="4514739" y="4046296"/>
                </a:lnTo>
                <a:lnTo>
                  <a:pt x="0" y="4046296"/>
                </a:lnTo>
                <a:lnTo>
                  <a:pt x="0" y="7315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Freeform 9281">
            <a:extLst>
              <a:ext uri="{FF2B5EF4-FFF2-40B4-BE49-F238E27FC236}">
                <a16:creationId xmlns:a16="http://schemas.microsoft.com/office/drawing/2014/main" id="{22324E91-6663-11C4-C44A-852753EA3DFF}"/>
              </a:ext>
            </a:extLst>
          </p:cNvPr>
          <p:cNvSpPr>
            <a:spLocks noChangeArrowheads="1"/>
          </p:cNvSpPr>
          <p:nvPr/>
        </p:nvSpPr>
        <p:spPr bwMode="auto">
          <a:xfrm>
            <a:off x="8400410" y="2294077"/>
            <a:ext cx="1831484" cy="976187"/>
          </a:xfrm>
          <a:custGeom>
            <a:avLst/>
            <a:gdLst>
              <a:gd name="T0" fmla="*/ 440 w 553"/>
              <a:gd name="T1" fmla="*/ 44 h 299"/>
              <a:gd name="T2" fmla="*/ 172 w 553"/>
              <a:gd name="T3" fmla="*/ 44 h 299"/>
              <a:gd name="T4" fmla="*/ 0 w 553"/>
              <a:gd name="T5" fmla="*/ 254 h 299"/>
              <a:gd name="T6" fmla="*/ 440 w 553"/>
              <a:gd name="T7" fmla="*/ 254 h 299"/>
              <a:gd name="T8" fmla="*/ 440 w 553"/>
              <a:gd name="T9" fmla="*/ 298 h 299"/>
              <a:gd name="T10" fmla="*/ 477 w 553"/>
              <a:gd name="T11" fmla="*/ 249 h 299"/>
              <a:gd name="T12" fmla="*/ 552 w 553"/>
              <a:gd name="T13" fmla="*/ 149 h 299"/>
              <a:gd name="T14" fmla="*/ 477 w 553"/>
              <a:gd name="T15" fmla="*/ 48 h 299"/>
              <a:gd name="T16" fmla="*/ 440 w 553"/>
              <a:gd name="T17" fmla="*/ 0 h 299"/>
              <a:gd name="T18" fmla="*/ 440 w 553"/>
              <a:gd name="T19" fmla="*/ 4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299">
                <a:moveTo>
                  <a:pt x="440" y="44"/>
                </a:moveTo>
                <a:lnTo>
                  <a:pt x="172" y="44"/>
                </a:lnTo>
                <a:lnTo>
                  <a:pt x="0" y="254"/>
                </a:lnTo>
                <a:lnTo>
                  <a:pt x="440" y="254"/>
                </a:lnTo>
                <a:lnTo>
                  <a:pt x="440" y="298"/>
                </a:lnTo>
                <a:lnTo>
                  <a:pt x="477" y="249"/>
                </a:lnTo>
                <a:lnTo>
                  <a:pt x="552" y="149"/>
                </a:lnTo>
                <a:lnTo>
                  <a:pt x="477" y="48"/>
                </a:lnTo>
                <a:lnTo>
                  <a:pt x="440" y="0"/>
                </a:lnTo>
                <a:lnTo>
                  <a:pt x="440" y="44"/>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CAAD3198-F79B-E84F-3C30-0D5CEC23AC6D}"/>
              </a:ext>
            </a:extLst>
          </p:cNvPr>
          <p:cNvSpPr txBox="1"/>
          <p:nvPr/>
        </p:nvSpPr>
        <p:spPr>
          <a:xfrm>
            <a:off x="8754852" y="3904148"/>
            <a:ext cx="125630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000" dirty="0"/>
              <a:t>Η Ευρώπη και η Δύση σε Ιστορική Καμπή</a:t>
            </a:r>
            <a:endParaRPr kumimoji="0" lang="en-US" sz="1000" b="0" i="0" u="none" strike="noStrike" kern="1200" cap="none" spc="0" normalizeH="0" baseline="0" noProof="0" dirty="0">
              <a:ln>
                <a:noFill/>
              </a:ln>
              <a:solidFill>
                <a:prstClr val="black"/>
              </a:solidFill>
              <a:effectLst/>
              <a:uLnTx/>
              <a:uFillTx/>
              <a:ea typeface="Lato Light" panose="020F0502020204030203" pitchFamily="34" charset="0"/>
              <a:cs typeface="Lato Light" panose="020F0502020204030203" pitchFamily="34" charset="0"/>
            </a:endParaRPr>
          </a:p>
        </p:txBody>
      </p:sp>
      <p:sp>
        <p:nvSpPr>
          <p:cNvPr id="57" name="Rectangle 56">
            <a:extLst>
              <a:ext uri="{FF2B5EF4-FFF2-40B4-BE49-F238E27FC236}">
                <a16:creationId xmlns:a16="http://schemas.microsoft.com/office/drawing/2014/main" id="{9CD630A7-191B-E235-5E5C-F27DDEC3B2D7}"/>
              </a:ext>
            </a:extLst>
          </p:cNvPr>
          <p:cNvSpPr/>
          <p:nvPr/>
        </p:nvSpPr>
        <p:spPr>
          <a:xfrm>
            <a:off x="9046094" y="2573816"/>
            <a:ext cx="695768"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rPr>
              <a:t>0</a:t>
            </a:r>
            <a:r>
              <a:rPr kumimoji="0" lang="el-GR"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rPr>
              <a:t>4</a:t>
            </a:r>
            <a:endParaRPr kumimoji="0" lang="en-US"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endParaRPr>
          </a:p>
        </p:txBody>
      </p:sp>
    </p:spTree>
    <p:extLst>
      <p:ext uri="{BB962C8B-B14F-4D97-AF65-F5344CB8AC3E}">
        <p14:creationId xmlns:p14="http://schemas.microsoft.com/office/powerpoint/2010/main" val="351301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52"/>
                                        </p:tgtEl>
                                        <p:attrNameLst>
                                          <p:attrName>style.color</p:attrName>
                                        </p:attrNameLst>
                                      </p:cBhvr>
                                      <p:by>
                                        <p:hsl h="0" s="-12549" l="-25098"/>
                                      </p:by>
                                    </p:animClr>
                                    <p:animClr clrSpc="hsl" dir="cw">
                                      <p:cBhvr>
                                        <p:cTn id="7" dur="500" fill="hold"/>
                                        <p:tgtEl>
                                          <p:spTgt spid="52"/>
                                        </p:tgtEl>
                                        <p:attrNameLst>
                                          <p:attrName>fillcolor</p:attrName>
                                        </p:attrNameLst>
                                      </p:cBhvr>
                                      <p:by>
                                        <p:hsl h="0" s="-12549" l="-25098"/>
                                      </p:by>
                                    </p:animClr>
                                    <p:animClr clrSpc="hsl" dir="cw">
                                      <p:cBhvr>
                                        <p:cTn id="8" dur="500" fill="hold"/>
                                        <p:tgtEl>
                                          <p:spTgt spid="52"/>
                                        </p:tgtEl>
                                        <p:attrNameLst>
                                          <p:attrName>stroke.color</p:attrName>
                                        </p:attrNameLst>
                                      </p:cBhvr>
                                      <p:by>
                                        <p:hsl h="0" s="-12549" l="-25098"/>
                                      </p:by>
                                    </p:animClr>
                                    <p:set>
                                      <p:cBhvr>
                                        <p:cTn id="9" dur="500" fill="hold"/>
                                        <p:tgtEl>
                                          <p:spTgt spid="52"/>
                                        </p:tgtEl>
                                        <p:attrNameLst>
                                          <p:attrName>fill.type</p:attrName>
                                        </p:attrNameLst>
                                      </p:cBhvr>
                                      <p:to>
                                        <p:strVal val="solid"/>
                                      </p:to>
                                    </p:set>
                                  </p:childTnLst>
                                </p:cTn>
                              </p:par>
                              <p:par>
                                <p:cTn id="10" presetID="24" presetClass="emph" presetSubtype="0" fill="hold" grpId="0" nodeType="withEffect">
                                  <p:stCondLst>
                                    <p:cond delay="0"/>
                                  </p:stCondLst>
                                  <p:childTnLst>
                                    <p:animClr clrSpc="hsl" dir="cw">
                                      <p:cBhvr override="childStyle">
                                        <p:cTn id="11" dur="500" fill="hold"/>
                                        <p:tgtEl>
                                          <p:spTgt spid="53"/>
                                        </p:tgtEl>
                                        <p:attrNameLst>
                                          <p:attrName>style.color</p:attrName>
                                        </p:attrNameLst>
                                      </p:cBhvr>
                                      <p:by>
                                        <p:hsl h="0" s="-12549" l="-25098"/>
                                      </p:by>
                                    </p:animClr>
                                    <p:animClr clrSpc="hsl" dir="cw">
                                      <p:cBhvr>
                                        <p:cTn id="12" dur="500" fill="hold"/>
                                        <p:tgtEl>
                                          <p:spTgt spid="53"/>
                                        </p:tgtEl>
                                        <p:attrNameLst>
                                          <p:attrName>fillcolor</p:attrName>
                                        </p:attrNameLst>
                                      </p:cBhvr>
                                      <p:by>
                                        <p:hsl h="0" s="-12549" l="-25098"/>
                                      </p:by>
                                    </p:animClr>
                                    <p:animClr clrSpc="hsl" dir="cw">
                                      <p:cBhvr>
                                        <p:cTn id="13" dur="500" fill="hold"/>
                                        <p:tgtEl>
                                          <p:spTgt spid="53"/>
                                        </p:tgtEl>
                                        <p:attrNameLst>
                                          <p:attrName>stroke.color</p:attrName>
                                        </p:attrNameLst>
                                      </p:cBhvr>
                                      <p:by>
                                        <p:hsl h="0" s="-12549" l="-25098"/>
                                      </p:by>
                                    </p:animClr>
                                    <p:set>
                                      <p:cBhvr>
                                        <p:cTn id="14" dur="500" fill="hold"/>
                                        <p:tgtEl>
                                          <p:spTgt spid="5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340" y="116632"/>
            <a:ext cx="9049004" cy="1080120"/>
          </a:xfrm>
        </p:spPr>
        <p:txBody>
          <a:bodyPr>
            <a:normAutofit/>
          </a:bodyPr>
          <a:lstStyle/>
          <a:p>
            <a:r>
              <a:rPr lang="el-GR" sz="2200" dirty="0"/>
              <a:t>Η ταυτότητα της έρευνας</a:t>
            </a:r>
          </a:p>
        </p:txBody>
      </p:sp>
      <p:sp>
        <p:nvSpPr>
          <p:cNvPr id="9" name="Rectangle 8">
            <a:extLst>
              <a:ext uri="{FF2B5EF4-FFF2-40B4-BE49-F238E27FC236}">
                <a16:creationId xmlns:a16="http://schemas.microsoft.com/office/drawing/2014/main" id="{C99FBB9D-C330-4D6E-ADDE-F3C65BD90659}"/>
              </a:ext>
            </a:extLst>
          </p:cNvPr>
          <p:cNvSpPr/>
          <p:nvPr/>
        </p:nvSpPr>
        <p:spPr>
          <a:xfrm>
            <a:off x="167005" y="6021288"/>
            <a:ext cx="11965159" cy="273280"/>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C00000"/>
              </a:buClr>
              <a:buSzTx/>
              <a:buFontTx/>
              <a:buNone/>
              <a:tabLst>
                <a:tab pos="3403600" algn="l"/>
              </a:tabLst>
              <a:defRPr/>
            </a:pPr>
            <a:r>
              <a:rPr kumimoji="0" lang="el-GR" sz="105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rPr>
              <a:t>Η METRON ANALYSIS είναι μέλος της ESOMAR και του ΣΕΔΕΑ και τηρεί τους κώδικες δεοντολογίας και διεξαγωγής ερευνών και επαγγελματικής πρακτικής της ESOMAR και του </a:t>
            </a:r>
            <a:r>
              <a:rPr kumimoji="0" lang="el-GR" sz="1050" b="0" i="0" u="none" strike="noStrike" kern="1200" cap="none" spc="0" normalizeH="0" baseline="0" noProof="0" dirty="0" err="1">
                <a:ln>
                  <a:noFill/>
                </a:ln>
                <a:solidFill>
                  <a:prstClr val="black"/>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rPr>
              <a:t>ΣΕΔΕΑ</a:t>
            </a:r>
            <a:r>
              <a:rPr kumimoji="0" lang="el-GR" sz="105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rPr>
              <a:t>.</a:t>
            </a:r>
          </a:p>
        </p:txBody>
      </p:sp>
      <p:sp>
        <p:nvSpPr>
          <p:cNvPr id="2" name="Slide Number Placeholder 3">
            <a:extLst>
              <a:ext uri="{FF2B5EF4-FFF2-40B4-BE49-F238E27FC236}">
                <a16:creationId xmlns:a16="http://schemas.microsoft.com/office/drawing/2014/main" id="{38C6B86C-22BB-DE95-31F4-8965566212A8}"/>
              </a:ext>
            </a:extLst>
          </p:cNvPr>
          <p:cNvSpPr>
            <a:spLocks noGrp="1"/>
          </p:cNvSpPr>
          <p:nvPr>
            <p:ph type="sldNum" sz="quarter" idx="12"/>
          </p:nvPr>
        </p:nvSpPr>
        <p:spPr>
          <a:xfrm>
            <a:off x="9295024"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7" name="Content Placeholder 4">
            <a:extLst>
              <a:ext uri="{FF2B5EF4-FFF2-40B4-BE49-F238E27FC236}">
                <a16:creationId xmlns:a16="http://schemas.microsoft.com/office/drawing/2014/main" id="{5AF7DD9C-2AC4-916D-3041-C822CA4D03F2}"/>
              </a:ext>
            </a:extLst>
          </p:cNvPr>
          <p:cNvGraphicFramePr>
            <a:graphicFrameLocks noGrp="1"/>
          </p:cNvGraphicFramePr>
          <p:nvPr>
            <p:ph idx="1"/>
            <p:extLst>
              <p:ext uri="{D42A27DB-BD31-4B8C-83A1-F6EECF244321}">
                <p14:modId xmlns:p14="http://schemas.microsoft.com/office/powerpoint/2010/main" val="3192177107"/>
              </p:ext>
            </p:extLst>
          </p:nvPr>
        </p:nvGraphicFramePr>
        <p:xfrm>
          <a:off x="394860" y="1682152"/>
          <a:ext cx="11737304" cy="3277338"/>
        </p:xfrm>
        <a:graphic>
          <a:graphicData uri="http://schemas.openxmlformats.org/drawingml/2006/table">
            <a:tbl>
              <a:tblPr firstRow="1" bandRow="1">
                <a:tableStyleId>{2D5ABB26-0587-4C30-8999-92F81FD0307C}</a:tableStyleId>
              </a:tblPr>
              <a:tblGrid>
                <a:gridCol w="1738860">
                  <a:extLst>
                    <a:ext uri="{9D8B030D-6E8A-4147-A177-3AD203B41FA5}">
                      <a16:colId xmlns:a16="http://schemas.microsoft.com/office/drawing/2014/main" val="20000"/>
                    </a:ext>
                  </a:extLst>
                </a:gridCol>
                <a:gridCol w="9998444">
                  <a:extLst>
                    <a:ext uri="{9D8B030D-6E8A-4147-A177-3AD203B41FA5}">
                      <a16:colId xmlns:a16="http://schemas.microsoft.com/office/drawing/2014/main" val="20001"/>
                    </a:ext>
                  </a:extLst>
                </a:gridCol>
              </a:tblGrid>
              <a:tr h="260962">
                <a:tc>
                  <a:txBody>
                    <a:bodyPr/>
                    <a:lstStyle/>
                    <a:p>
                      <a:pPr algn="l"/>
                      <a:r>
                        <a:rPr lang="el-GR" sz="1200" b="1" dirty="0">
                          <a:solidFill>
                            <a:schemeClr val="accent2"/>
                          </a:solidFill>
                          <a:latin typeface="Calibri" panose="020F0502020204030204" pitchFamily="34" charset="0"/>
                          <a:cs typeface="Calibri" panose="020F0502020204030204" pitchFamily="34" charset="0"/>
                        </a:rPr>
                        <a:t>Εταιρεία:</a:t>
                      </a:r>
                    </a:p>
                  </a:txBody>
                  <a:tcPr anchor="ctr">
                    <a:lnR w="12700" cap="flat" cmpd="sng" algn="ctr">
                      <a:solidFill>
                        <a:schemeClr val="bg2">
                          <a:lumMod val="25000"/>
                        </a:schemeClr>
                      </a:solidFill>
                      <a:prstDash val="solid"/>
                      <a:round/>
                      <a:headEnd type="none" w="med" len="med"/>
                      <a:tailEnd type="none" w="med" len="med"/>
                    </a:lnR>
                    <a:lnB w="3175" cap="flat" cmpd="sng" algn="ctr">
                      <a:solidFill>
                        <a:schemeClr val="bg2"/>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altLang="en-US" sz="1200" b="0" kern="1200" dirty="0">
                          <a:solidFill>
                            <a:schemeClr val="tx1"/>
                          </a:solidFill>
                          <a:latin typeface="Calibri" panose="020F0502020204030204" pitchFamily="34" charset="0"/>
                          <a:cs typeface="Calibri" panose="020F0502020204030204" pitchFamily="34" charset="0"/>
                        </a:rPr>
                        <a:t>Metron Analysis (Α.Μ. </a:t>
                      </a:r>
                      <a:r>
                        <a:rPr lang="el-GR" altLang="en-US" sz="1200" b="0" kern="1200" dirty="0" err="1">
                          <a:solidFill>
                            <a:schemeClr val="tx1"/>
                          </a:solidFill>
                          <a:latin typeface="Calibri" panose="020F0502020204030204" pitchFamily="34" charset="0"/>
                          <a:cs typeface="Calibri" panose="020F0502020204030204" pitchFamily="34" charset="0"/>
                        </a:rPr>
                        <a:t>ΕΣΡ</a:t>
                      </a:r>
                      <a:r>
                        <a:rPr lang="el-GR" altLang="en-US" sz="1200" b="0" kern="1200" dirty="0">
                          <a:solidFill>
                            <a:schemeClr val="tx1"/>
                          </a:solidFill>
                          <a:latin typeface="Calibri" panose="020F0502020204030204" pitchFamily="34" charset="0"/>
                          <a:cs typeface="Calibri" panose="020F0502020204030204" pitchFamily="34" charset="0"/>
                        </a:rPr>
                        <a:t> 4</a:t>
                      </a:r>
                      <a:r>
                        <a:rPr lang="en-US" altLang="en-US" sz="1200" b="0" kern="1200" dirty="0">
                          <a:solidFill>
                            <a:schemeClr val="tx1"/>
                          </a:solidFill>
                          <a:latin typeface="Calibri" panose="020F0502020204030204" pitchFamily="34" charset="0"/>
                          <a:cs typeface="Calibri" panose="020F0502020204030204" pitchFamily="34" charset="0"/>
                        </a:rPr>
                        <a:t> - </a:t>
                      </a:r>
                      <a:r>
                        <a:rPr lang="el-GR" sz="1200" b="0" kern="1200" dirty="0" err="1">
                          <a:solidFill>
                            <a:schemeClr val="tx1"/>
                          </a:solidFill>
                          <a:latin typeface="Calibri" panose="020F0502020204030204" pitchFamily="34" charset="0"/>
                          <a:cs typeface="Calibri" panose="020F0502020204030204" pitchFamily="34" charset="0"/>
                        </a:rPr>
                        <a:t>Αρ</a:t>
                      </a:r>
                      <a:r>
                        <a:rPr lang="el-GR" sz="1200" b="0" kern="1200" dirty="0">
                          <a:solidFill>
                            <a:schemeClr val="tx1"/>
                          </a:solidFill>
                          <a:latin typeface="Calibri" panose="020F0502020204030204" pitchFamily="34" charset="0"/>
                          <a:cs typeface="Calibri" panose="020F0502020204030204" pitchFamily="34" charset="0"/>
                        </a:rPr>
                        <a:t>. </a:t>
                      </a:r>
                      <a:r>
                        <a:rPr lang="el-GR" sz="1200" b="0" kern="1200" dirty="0" err="1">
                          <a:solidFill>
                            <a:schemeClr val="tx1"/>
                          </a:solidFill>
                          <a:latin typeface="Calibri" panose="020F0502020204030204" pitchFamily="34" charset="0"/>
                          <a:cs typeface="Calibri" panose="020F0502020204030204" pitchFamily="34" charset="0"/>
                        </a:rPr>
                        <a:t>Γ.Ε.ΜΗ</a:t>
                      </a:r>
                      <a:r>
                        <a:rPr lang="el-GR" sz="1200" b="0" kern="1200" dirty="0">
                          <a:solidFill>
                            <a:schemeClr val="tx1"/>
                          </a:solidFill>
                          <a:latin typeface="Calibri" panose="020F0502020204030204" pitchFamily="34" charset="0"/>
                          <a:cs typeface="Calibri" panose="020F0502020204030204" pitchFamily="34" charset="0"/>
                        </a:rPr>
                        <a:t> 002305501000</a:t>
                      </a:r>
                      <a:r>
                        <a:rPr lang="el-GR" altLang="en-US" sz="1200" b="0" kern="1200" dirty="0">
                          <a:solidFill>
                            <a:schemeClr val="tx1"/>
                          </a:solidFill>
                          <a:latin typeface="Calibri" panose="020F0502020204030204" pitchFamily="34" charset="0"/>
                          <a:cs typeface="Calibri" panose="020F0502020204030204" pitchFamily="34" charset="0"/>
                        </a:rPr>
                        <a:t>)</a:t>
                      </a:r>
                      <a:endParaRPr lang="el-GR" altLang="en-US" sz="1200" b="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bg2">
                          <a:lumMod val="25000"/>
                        </a:schemeClr>
                      </a:solidFill>
                      <a:prstDash val="solid"/>
                      <a:round/>
                      <a:headEnd type="none" w="med" len="med"/>
                      <a:tailEnd type="none" w="med" len="med"/>
                    </a:lnL>
                    <a:lnB w="31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0"/>
                  </a:ext>
                </a:extLst>
              </a:tr>
              <a:tr h="292725">
                <a:tc>
                  <a:txBody>
                    <a:bodyPr/>
                    <a:lstStyle/>
                    <a:p>
                      <a:pPr algn="l"/>
                      <a:r>
                        <a:rPr lang="el-GR" sz="1200" b="1" dirty="0">
                          <a:solidFill>
                            <a:schemeClr val="accent2"/>
                          </a:solidFill>
                          <a:latin typeface="Calibri" panose="020F0502020204030204" pitchFamily="34" charset="0"/>
                          <a:cs typeface="Calibri" panose="020F0502020204030204" pitchFamily="34" charset="0"/>
                        </a:rPr>
                        <a:t>Ανάθεση: </a:t>
                      </a:r>
                    </a:p>
                  </a:txBody>
                  <a:tcPr anchor="ctr">
                    <a:lnR w="12700" cap="flat" cmpd="sng" algn="ctr">
                      <a:solidFill>
                        <a:schemeClr val="bg2">
                          <a:lumMod val="25000"/>
                        </a:schemeClr>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tc>
                  <a:txBody>
                    <a:bodyPr/>
                    <a:lstStyle/>
                    <a:p>
                      <a:pPr algn="just"/>
                      <a:r>
                        <a:rPr lang="el-GR" sz="1200" b="0" dirty="0">
                          <a:solidFill>
                            <a:schemeClr val="tx1"/>
                          </a:solidFill>
                          <a:latin typeface="Calibri" panose="020F0502020204030204" pitchFamily="34" charset="0"/>
                          <a:cs typeface="Calibri" panose="020F0502020204030204" pitchFamily="34" charset="0"/>
                        </a:rPr>
                        <a:t>Κύκλος ιδεών</a:t>
                      </a:r>
                    </a:p>
                  </a:txBody>
                  <a:tcPr anchor="ctr">
                    <a:lnL w="12700" cap="flat" cmpd="sng" algn="ctr">
                      <a:solidFill>
                        <a:schemeClr val="bg2">
                          <a:lumMod val="25000"/>
                        </a:schemeClr>
                      </a:solidFill>
                      <a:prstDash val="solid"/>
                      <a:round/>
                      <a:headEnd type="none" w="med" len="med"/>
                      <a:tailEnd type="none" w="med" len="med"/>
                    </a:lnL>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434937">
                <a:tc>
                  <a:txBody>
                    <a:bodyPr/>
                    <a:lstStyle/>
                    <a:p>
                      <a:pPr algn="l"/>
                      <a:r>
                        <a:rPr lang="el-GR" sz="1200" b="1" dirty="0">
                          <a:solidFill>
                            <a:schemeClr val="accent2"/>
                          </a:solidFill>
                          <a:latin typeface="Calibri" panose="020F0502020204030204" pitchFamily="34" charset="0"/>
                          <a:cs typeface="Calibri" panose="020F0502020204030204" pitchFamily="34" charset="0"/>
                        </a:rPr>
                        <a:t>Τύπος Έρευνας</a:t>
                      </a:r>
                      <a:r>
                        <a:rPr lang="en-US" sz="1200" b="1" dirty="0">
                          <a:solidFill>
                            <a:schemeClr val="accent2"/>
                          </a:solidFill>
                          <a:latin typeface="Calibri" panose="020F0502020204030204" pitchFamily="34" charset="0"/>
                          <a:cs typeface="Calibri" panose="020F0502020204030204" pitchFamily="34" charset="0"/>
                        </a:rPr>
                        <a:t>:</a:t>
                      </a:r>
                      <a:r>
                        <a:rPr lang="el-GR" sz="1200" b="1" dirty="0">
                          <a:solidFill>
                            <a:schemeClr val="accent2"/>
                          </a:solidFill>
                          <a:latin typeface="Calibri" panose="020F0502020204030204" pitchFamily="34" charset="0"/>
                          <a:cs typeface="Calibri" panose="020F0502020204030204" pitchFamily="34" charset="0"/>
                        </a:rPr>
                        <a:t> </a:t>
                      </a:r>
                    </a:p>
                  </a:txBody>
                  <a:tcPr anchor="ctr">
                    <a:lnR w="12700" cap="flat" cmpd="sng" algn="ctr">
                      <a:solidFill>
                        <a:schemeClr val="bg2">
                          <a:lumMod val="25000"/>
                        </a:schemeClr>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200" dirty="0">
                          <a:latin typeface="Calibri" panose="020F0502020204030204" pitchFamily="34" charset="0"/>
                          <a:cs typeface="Calibri" panose="020F0502020204030204" pitchFamily="34" charset="0"/>
                        </a:rPr>
                        <a:t>Συνδυασμός </a:t>
                      </a:r>
                      <a:r>
                        <a:rPr lang="en-US" sz="1200" dirty="0">
                          <a:latin typeface="Calibri" panose="020F0502020204030204" pitchFamily="34" charset="0"/>
                          <a:cs typeface="Calibri" panose="020F0502020204030204" pitchFamily="34" charset="0"/>
                        </a:rPr>
                        <a:t>Computer Assisted Telephone &amp; Web Interviews</a:t>
                      </a:r>
                      <a:endParaRPr lang="el-GR" sz="1200" b="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25000"/>
                        </a:schemeClr>
                      </a:solidFill>
                      <a:prstDash val="solid"/>
                      <a:round/>
                      <a:headEnd type="none" w="med" len="med"/>
                      <a:tailEnd type="none" w="med" len="med"/>
                    </a:lnL>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679952123"/>
                  </a:ext>
                </a:extLst>
              </a:tr>
              <a:tr h="292725">
                <a:tc>
                  <a:txBody>
                    <a:bodyPr/>
                    <a:lstStyle/>
                    <a:p>
                      <a:pPr algn="l"/>
                      <a:r>
                        <a:rPr lang="el-GR" sz="1200" b="1" dirty="0">
                          <a:solidFill>
                            <a:schemeClr val="accent2"/>
                          </a:solidFill>
                          <a:latin typeface="Calibri" panose="020F0502020204030204" pitchFamily="34" charset="0"/>
                          <a:cs typeface="Calibri" panose="020F0502020204030204" pitchFamily="34" charset="0"/>
                        </a:rPr>
                        <a:t>Περιοχή Έρευνας</a:t>
                      </a:r>
                    </a:p>
                  </a:txBody>
                  <a:tcPr anchor="ctr">
                    <a:lnR w="12700" cap="flat" cmpd="sng" algn="ctr">
                      <a:solidFill>
                        <a:schemeClr val="bg2">
                          <a:lumMod val="25000"/>
                        </a:schemeClr>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tc>
                  <a:txBody>
                    <a:bodyPr/>
                    <a:lstStyle/>
                    <a:p>
                      <a:pPr algn="just">
                        <a:lnSpc>
                          <a:spcPct val="120000"/>
                        </a:lnSpc>
                        <a:buClr>
                          <a:srgbClr val="E53505"/>
                        </a:buClr>
                        <a:buFont typeface="Wingdings" pitchFamily="2" charset="2"/>
                        <a:buNone/>
                        <a:tabLst>
                          <a:tab pos="3403600" algn="l"/>
                        </a:tabLst>
                      </a:pPr>
                      <a:r>
                        <a:rPr lang="el-GR" sz="1200" b="0" dirty="0">
                          <a:solidFill>
                            <a:schemeClr val="tx1"/>
                          </a:solidFill>
                          <a:latin typeface="Calibri" panose="020F0502020204030204" pitchFamily="34" charset="0"/>
                          <a:cs typeface="Calibri" panose="020F0502020204030204" pitchFamily="34" charset="0"/>
                        </a:rPr>
                        <a:t>Πανελλαδική</a:t>
                      </a:r>
                    </a:p>
                  </a:txBody>
                  <a:tcPr anchor="ctr">
                    <a:lnL w="12700" cap="flat" cmpd="sng" algn="ctr">
                      <a:solidFill>
                        <a:schemeClr val="bg2">
                          <a:lumMod val="25000"/>
                        </a:schemeClr>
                      </a:solidFill>
                      <a:prstDash val="solid"/>
                      <a:round/>
                      <a:headEnd type="none" w="med" len="med"/>
                      <a:tailEnd type="none" w="med" len="med"/>
                    </a:lnL>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537922544"/>
                  </a:ext>
                </a:extLst>
              </a:tr>
              <a:tr h="694390">
                <a:tc>
                  <a:txBody>
                    <a:bodyPr/>
                    <a:lstStyle/>
                    <a:p>
                      <a:pPr algn="l"/>
                      <a:r>
                        <a:rPr lang="el-GR" sz="1200" b="1" dirty="0">
                          <a:solidFill>
                            <a:schemeClr val="accent2"/>
                          </a:solidFill>
                          <a:latin typeface="Calibri" panose="020F0502020204030204" pitchFamily="34" charset="0"/>
                          <a:cs typeface="Calibri" panose="020F0502020204030204" pitchFamily="34" charset="0"/>
                        </a:rPr>
                        <a:t>Μέθοδος Δειγματοληψίας: </a:t>
                      </a:r>
                    </a:p>
                  </a:txBody>
                  <a:tcPr anchor="ctr">
                    <a:lnR w="12700" cap="flat" cmpd="sng" algn="ctr">
                      <a:solidFill>
                        <a:schemeClr val="bg2">
                          <a:lumMod val="25000"/>
                        </a:schemeClr>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tc>
                  <a:txBody>
                    <a:bodyPr/>
                    <a:lstStyle/>
                    <a:p>
                      <a:pPr algn="just">
                        <a:lnSpc>
                          <a:spcPct val="120000"/>
                        </a:lnSpc>
                        <a:buClr>
                          <a:srgbClr val="E53505"/>
                        </a:buClr>
                        <a:buFont typeface="Wingdings" pitchFamily="2" charset="2"/>
                        <a:buNone/>
                        <a:tabLst>
                          <a:tab pos="3403600" algn="l"/>
                        </a:tabLst>
                      </a:pPr>
                      <a:r>
                        <a:rPr lang="el-GR" sz="1200" dirty="0">
                          <a:latin typeface="Calibri" panose="020F0502020204030204" pitchFamily="34" charset="0"/>
                          <a:cs typeface="Calibri" panose="020F0502020204030204" pitchFamily="34" charset="0"/>
                        </a:rPr>
                        <a:t>Τηλεφωνική έρευνα: Απλή τυχαία δειγματοληψία </a:t>
                      </a:r>
                      <a:r>
                        <a:rPr lang="el-GR" sz="1200" kern="1200" dirty="0">
                          <a:latin typeface="Calibri" panose="020F0502020204030204" pitchFamily="34" charset="0"/>
                          <a:cs typeface="Calibri" panose="020F0502020204030204" pitchFamily="34" charset="0"/>
                        </a:rPr>
                        <a:t>σε αρχείο τηλεφωνικών αριθμών που έχουν παραχθεί με τυχαίο τρόπο (</a:t>
                      </a:r>
                      <a:r>
                        <a:rPr lang="en-US" sz="1200" kern="1200" dirty="0" err="1">
                          <a:latin typeface="Calibri" panose="020F0502020204030204" pitchFamily="34" charset="0"/>
                          <a:cs typeface="Calibri" panose="020F0502020204030204" pitchFamily="34" charset="0"/>
                        </a:rPr>
                        <a:t>RDD</a:t>
                      </a:r>
                      <a:r>
                        <a:rPr lang="el-GR" sz="1200" kern="1200" dirty="0">
                          <a:latin typeface="Calibri" panose="020F0502020204030204" pitchFamily="34" charset="0"/>
                          <a:cs typeface="Calibri" panose="020F0502020204030204" pitchFamily="34" charset="0"/>
                        </a:rPr>
                        <a:t>-</a:t>
                      </a:r>
                      <a:r>
                        <a:rPr lang="en-US" sz="1200" kern="1200" dirty="0">
                          <a:latin typeface="Calibri" panose="020F0502020204030204" pitchFamily="34" charset="0"/>
                          <a:cs typeface="Calibri" panose="020F0502020204030204" pitchFamily="34" charset="0"/>
                        </a:rPr>
                        <a:t>Random Digit Dialing)</a:t>
                      </a:r>
                      <a:r>
                        <a:rPr lang="el-GR" sz="1200" kern="1200" dirty="0">
                          <a:latin typeface="Calibri" panose="020F0502020204030204" pitchFamily="34" charset="0"/>
                          <a:cs typeface="Calibri" panose="020F0502020204030204" pitchFamily="34" charset="0"/>
                        </a:rPr>
                        <a:t> με την εξής αναλογία:</a:t>
                      </a:r>
                      <a:r>
                        <a:rPr lang="el-GR" sz="1200" dirty="0">
                          <a:latin typeface="Calibri" panose="020F0502020204030204" pitchFamily="34" charset="0"/>
                          <a:cs typeface="Calibri" panose="020F0502020204030204" pitchFamily="34" charset="0"/>
                        </a:rPr>
                        <a:t> σταθερά</a:t>
                      </a:r>
                      <a:r>
                        <a:rPr lang="el-GR" sz="1200" baseline="0" dirty="0">
                          <a:latin typeface="Calibri" panose="020F0502020204030204" pitchFamily="34" charset="0"/>
                          <a:cs typeface="Calibri" panose="020F0502020204030204" pitchFamily="34" charset="0"/>
                        </a:rPr>
                        <a:t> τηλέφωνα 70</a:t>
                      </a:r>
                      <a:r>
                        <a:rPr lang="el-GR" sz="1200" dirty="0">
                          <a:latin typeface="Calibri" panose="020F0502020204030204" pitchFamily="34" charset="0"/>
                          <a:cs typeface="Calibri" panose="020F0502020204030204" pitchFamily="34" charset="0"/>
                        </a:rPr>
                        <a:t>% και </a:t>
                      </a:r>
                      <a:r>
                        <a:rPr lang="el-GR" sz="1200" b="0" dirty="0">
                          <a:solidFill>
                            <a:schemeClr val="tx1"/>
                          </a:solidFill>
                          <a:latin typeface="Calibri" panose="020F0502020204030204" pitchFamily="34" charset="0"/>
                          <a:cs typeface="Calibri" panose="020F0502020204030204" pitchFamily="34" charset="0"/>
                        </a:rPr>
                        <a:t>κινητά</a:t>
                      </a:r>
                      <a:r>
                        <a:rPr lang="el-GR" sz="1200" b="0" baseline="0" dirty="0">
                          <a:solidFill>
                            <a:schemeClr val="tx1"/>
                          </a:solidFill>
                          <a:latin typeface="Calibri" panose="020F0502020204030204" pitchFamily="34" charset="0"/>
                          <a:cs typeface="Calibri" panose="020F0502020204030204" pitchFamily="34" charset="0"/>
                        </a:rPr>
                        <a:t> τηλέφωνα </a:t>
                      </a:r>
                      <a:r>
                        <a:rPr lang="en-US" sz="1200" b="0" baseline="0" dirty="0">
                          <a:solidFill>
                            <a:schemeClr val="tx1"/>
                          </a:solidFill>
                          <a:latin typeface="Calibri" panose="020F0502020204030204" pitchFamily="34" charset="0"/>
                          <a:cs typeface="Calibri" panose="020F0502020204030204" pitchFamily="34" charset="0"/>
                        </a:rPr>
                        <a:t>3</a:t>
                      </a:r>
                      <a:r>
                        <a:rPr lang="el-GR" sz="1200" b="0" baseline="0" dirty="0">
                          <a:solidFill>
                            <a:schemeClr val="tx1"/>
                          </a:solidFill>
                          <a:latin typeface="Calibri" panose="020F0502020204030204" pitchFamily="34" charset="0"/>
                          <a:cs typeface="Calibri" panose="020F0502020204030204" pitchFamily="34" charset="0"/>
                        </a:rPr>
                        <a:t>0%.</a:t>
                      </a:r>
                    </a:p>
                    <a:p>
                      <a:pPr marL="0" marR="0" lvl="0" indent="0" algn="just" defTabSz="914400" rtl="0" eaLnBrk="1" fontAlgn="auto" latinLnBrk="0" hangingPunct="1">
                        <a:lnSpc>
                          <a:spcPct val="120000"/>
                        </a:lnSpc>
                        <a:spcBef>
                          <a:spcPts val="0"/>
                        </a:spcBef>
                        <a:spcAft>
                          <a:spcPts val="0"/>
                        </a:spcAft>
                        <a:buClr>
                          <a:srgbClr val="E53505"/>
                        </a:buClr>
                        <a:buSzTx/>
                        <a:buFont typeface="Wingdings" pitchFamily="2" charset="2"/>
                        <a:buNone/>
                        <a:tabLst>
                          <a:tab pos="3403600" algn="l"/>
                        </a:tabLst>
                        <a:defRPr/>
                      </a:pPr>
                      <a:r>
                        <a:rPr lang="en-US" sz="1200" b="0" baseline="0" dirty="0">
                          <a:solidFill>
                            <a:schemeClr val="tx1"/>
                          </a:solidFill>
                          <a:latin typeface="Calibri" panose="020F0502020204030204" pitchFamily="34" charset="0"/>
                          <a:cs typeface="Calibri" panose="020F0502020204030204" pitchFamily="34" charset="0"/>
                        </a:rPr>
                        <a:t>Online </a:t>
                      </a:r>
                      <a:r>
                        <a:rPr lang="el-GR" sz="1200" b="0" baseline="0" dirty="0">
                          <a:solidFill>
                            <a:schemeClr val="tx1"/>
                          </a:solidFill>
                          <a:latin typeface="Calibri" panose="020F0502020204030204" pitchFamily="34" charset="0"/>
                          <a:cs typeface="Calibri" panose="020F0502020204030204" pitchFamily="34" charset="0"/>
                        </a:rPr>
                        <a:t>έρευνα: </a:t>
                      </a:r>
                      <a:r>
                        <a:rPr lang="el-GR" sz="1200" dirty="0">
                          <a:solidFill>
                            <a:schemeClr val="tx1"/>
                          </a:solidFill>
                          <a:latin typeface="Calibri" panose="020F0502020204030204" pitchFamily="34" charset="0"/>
                          <a:cs typeface="Calibri" panose="020F0502020204030204" pitchFamily="34" charset="0"/>
                        </a:rPr>
                        <a:t>Τυχαία επιλογή με βάση ποσοστώσεις από </a:t>
                      </a:r>
                      <a:r>
                        <a:rPr lang="en-GB" sz="1200" dirty="0">
                          <a:solidFill>
                            <a:schemeClr val="tx1"/>
                          </a:solidFill>
                          <a:latin typeface="Calibri" panose="020F0502020204030204" pitchFamily="34" charset="0"/>
                          <a:cs typeface="Calibri" panose="020F0502020204030204" pitchFamily="34" charset="0"/>
                        </a:rPr>
                        <a:t>online panel </a:t>
                      </a:r>
                      <a:endParaRPr lang="el-GR" sz="1200" b="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25000"/>
                        </a:schemeClr>
                      </a:solidFill>
                      <a:prstDash val="solid"/>
                      <a:round/>
                      <a:headEnd type="none" w="med" len="med"/>
                      <a:tailEnd type="none" w="med" len="med"/>
                    </a:lnL>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r h="406934">
                <a:tc>
                  <a:txBody>
                    <a:bodyPr/>
                    <a:lstStyle/>
                    <a:p>
                      <a:pPr algn="l"/>
                      <a:r>
                        <a:rPr lang="el-GR" sz="1200" b="1" dirty="0">
                          <a:solidFill>
                            <a:schemeClr val="accent2"/>
                          </a:solidFill>
                          <a:latin typeface="Calibri" panose="020F0502020204030204" pitchFamily="34" charset="0"/>
                          <a:cs typeface="Calibri" panose="020F0502020204030204" pitchFamily="34" charset="0"/>
                        </a:rPr>
                        <a:t>Χρόνος Διεξαγωγής</a:t>
                      </a:r>
                      <a:r>
                        <a:rPr lang="en-US" sz="1200" b="1" dirty="0">
                          <a:solidFill>
                            <a:schemeClr val="accent2"/>
                          </a:solidFill>
                          <a:latin typeface="Calibri" panose="020F0502020204030204" pitchFamily="34" charset="0"/>
                          <a:cs typeface="Calibri" panose="020F0502020204030204" pitchFamily="34" charset="0"/>
                        </a:rPr>
                        <a:t>: </a:t>
                      </a:r>
                      <a:endParaRPr lang="el-GR" sz="1200" b="1" dirty="0">
                        <a:solidFill>
                          <a:schemeClr val="accent2"/>
                        </a:solidFill>
                        <a:latin typeface="Calibri" panose="020F0502020204030204" pitchFamily="34" charset="0"/>
                        <a:cs typeface="Calibri" panose="020F0502020204030204" pitchFamily="34" charset="0"/>
                      </a:endParaRPr>
                    </a:p>
                  </a:txBody>
                  <a:tcPr anchor="ctr">
                    <a:lnR w="12700" cap="flat" cmpd="sng" algn="ctr">
                      <a:solidFill>
                        <a:schemeClr val="bg2">
                          <a:lumMod val="25000"/>
                        </a:schemeClr>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tc>
                  <a:txBody>
                    <a:bodyPr/>
                    <a:lstStyle/>
                    <a:p>
                      <a:pPr algn="just">
                        <a:lnSpc>
                          <a:spcPct val="120000"/>
                        </a:lnSpc>
                        <a:buClr>
                          <a:srgbClr val="E53505"/>
                        </a:buClr>
                        <a:buFont typeface="Wingdings" pitchFamily="2" charset="2"/>
                        <a:buNone/>
                        <a:tabLst>
                          <a:tab pos="3403600" algn="l"/>
                        </a:tabLst>
                      </a:pPr>
                      <a:r>
                        <a:rPr lang="el-GR" sz="1200" b="0" dirty="0">
                          <a:solidFill>
                            <a:srgbClr val="FF0000"/>
                          </a:solidFill>
                          <a:latin typeface="Calibri" panose="020F0502020204030204" pitchFamily="34" charset="0"/>
                          <a:cs typeface="Calibri" panose="020F0502020204030204" pitchFamily="34" charset="0"/>
                        </a:rPr>
                        <a:t>26/02</a:t>
                      </a:r>
                      <a:r>
                        <a:rPr lang="en-US" sz="1200" b="0" dirty="0">
                          <a:solidFill>
                            <a:srgbClr val="FF0000"/>
                          </a:solidFill>
                          <a:latin typeface="Calibri" panose="020F0502020204030204" pitchFamily="34" charset="0"/>
                          <a:cs typeface="Calibri" panose="020F0502020204030204" pitchFamily="34" charset="0"/>
                        </a:rPr>
                        <a:t>-</a:t>
                      </a:r>
                      <a:r>
                        <a:rPr lang="el-GR" sz="1200" b="0" dirty="0">
                          <a:solidFill>
                            <a:srgbClr val="FF0000"/>
                          </a:solidFill>
                          <a:latin typeface="Calibri" panose="020F0502020204030204" pitchFamily="34" charset="0"/>
                          <a:cs typeface="Calibri" panose="020F0502020204030204" pitchFamily="34" charset="0"/>
                        </a:rPr>
                        <a:t>05/03/20</a:t>
                      </a:r>
                      <a:r>
                        <a:rPr lang="en-US" sz="1200" b="0" dirty="0">
                          <a:solidFill>
                            <a:srgbClr val="FF0000"/>
                          </a:solidFill>
                          <a:latin typeface="Calibri" panose="020F0502020204030204" pitchFamily="34" charset="0"/>
                          <a:cs typeface="Calibri" panose="020F0502020204030204" pitchFamily="34" charset="0"/>
                        </a:rPr>
                        <a:t>2</a:t>
                      </a:r>
                      <a:r>
                        <a:rPr lang="el-GR" sz="1200" b="0" dirty="0">
                          <a:solidFill>
                            <a:srgbClr val="FF0000"/>
                          </a:solidFill>
                          <a:latin typeface="Calibri" panose="020F0502020204030204" pitchFamily="34" charset="0"/>
                          <a:cs typeface="Calibri" panose="020F0502020204030204" pitchFamily="34" charset="0"/>
                        </a:rPr>
                        <a:t>5</a:t>
                      </a:r>
                    </a:p>
                  </a:txBody>
                  <a:tcPr anchor="ctr">
                    <a:lnL w="12700" cap="flat" cmpd="sng" algn="ctr">
                      <a:solidFill>
                        <a:schemeClr val="bg2">
                          <a:lumMod val="25000"/>
                        </a:schemeClr>
                      </a:solidFill>
                      <a:prstDash val="solid"/>
                      <a:round/>
                      <a:headEnd type="none" w="med" len="med"/>
                      <a:tailEnd type="none" w="med" len="med"/>
                    </a:lnL>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r h="485620">
                <a:tc>
                  <a:txBody>
                    <a:bodyPr/>
                    <a:lstStyle/>
                    <a:p>
                      <a:pPr algn="l"/>
                      <a:r>
                        <a:rPr lang="el-GR" sz="1200" b="1" dirty="0">
                          <a:solidFill>
                            <a:schemeClr val="accent2"/>
                          </a:solidFill>
                          <a:latin typeface="Calibri" panose="020F0502020204030204" pitchFamily="34" charset="0"/>
                          <a:cs typeface="Calibri" panose="020F0502020204030204" pitchFamily="34" charset="0"/>
                        </a:rPr>
                        <a:t>Μέγεθος Δείγματος</a:t>
                      </a:r>
                      <a:r>
                        <a:rPr lang="en-US" sz="1200" b="1" dirty="0">
                          <a:solidFill>
                            <a:schemeClr val="accent2"/>
                          </a:solidFill>
                          <a:latin typeface="Calibri" panose="020F0502020204030204" pitchFamily="34" charset="0"/>
                          <a:cs typeface="Calibri" panose="020F0502020204030204" pitchFamily="34" charset="0"/>
                        </a:rPr>
                        <a:t>: </a:t>
                      </a:r>
                      <a:endParaRPr lang="el-GR" sz="1200" b="1" dirty="0">
                        <a:solidFill>
                          <a:schemeClr val="accent2"/>
                        </a:solidFill>
                        <a:latin typeface="Calibri" panose="020F0502020204030204" pitchFamily="34" charset="0"/>
                        <a:cs typeface="Calibri" panose="020F0502020204030204" pitchFamily="34" charset="0"/>
                      </a:endParaRPr>
                    </a:p>
                  </a:txBody>
                  <a:tcPr anchor="ctr">
                    <a:lnR w="12700" cap="flat" cmpd="sng" algn="ctr">
                      <a:solidFill>
                        <a:schemeClr val="bg2">
                          <a:lumMod val="25000"/>
                        </a:schemeClr>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tc>
                  <a:txBody>
                    <a:bodyPr/>
                    <a:lstStyle/>
                    <a:p>
                      <a:pPr marL="0" marR="0" indent="0" algn="just" defTabSz="914400" rtl="0" eaLnBrk="1" fontAlgn="auto" latinLnBrk="0" hangingPunct="1">
                        <a:lnSpc>
                          <a:spcPct val="120000"/>
                        </a:lnSpc>
                        <a:spcBef>
                          <a:spcPts val="0"/>
                        </a:spcBef>
                        <a:spcAft>
                          <a:spcPts val="0"/>
                        </a:spcAft>
                        <a:buClr>
                          <a:srgbClr val="E53505"/>
                        </a:buClr>
                        <a:buSzTx/>
                        <a:buFont typeface="Wingdings" pitchFamily="2" charset="2"/>
                        <a:buNone/>
                        <a:tabLst>
                          <a:tab pos="3403600" algn="l"/>
                        </a:tabLst>
                        <a:defRPr/>
                      </a:pPr>
                      <a:r>
                        <a:rPr lang="el-GR" sz="1200" b="0" dirty="0">
                          <a:solidFill>
                            <a:srgbClr val="FF0000"/>
                          </a:solidFill>
                          <a:latin typeface="Calibri" panose="020F0502020204030204" pitchFamily="34" charset="0"/>
                          <a:cs typeface="Calibri" panose="020F0502020204030204" pitchFamily="34" charset="0"/>
                        </a:rPr>
                        <a:t>1.506 </a:t>
                      </a:r>
                      <a:r>
                        <a:rPr lang="el-GR" sz="1200" b="0" dirty="0">
                          <a:solidFill>
                            <a:schemeClr val="tx1"/>
                          </a:solidFill>
                          <a:latin typeface="Calibri" panose="020F0502020204030204" pitchFamily="34" charset="0"/>
                          <a:cs typeface="Calibri" panose="020F0502020204030204" pitchFamily="34" charset="0"/>
                        </a:rPr>
                        <a:t>άτομα ηλικίας 1</a:t>
                      </a:r>
                      <a:r>
                        <a:rPr lang="en-US" sz="1200" b="0" dirty="0">
                          <a:solidFill>
                            <a:schemeClr val="tx1"/>
                          </a:solidFill>
                          <a:latin typeface="Calibri" panose="020F0502020204030204" pitchFamily="34" charset="0"/>
                          <a:cs typeface="Calibri" panose="020F0502020204030204" pitchFamily="34" charset="0"/>
                        </a:rPr>
                        <a:t>7</a:t>
                      </a:r>
                      <a:r>
                        <a:rPr lang="el-GR" sz="1200" b="0" dirty="0">
                          <a:solidFill>
                            <a:schemeClr val="tx1"/>
                          </a:solidFill>
                          <a:latin typeface="Calibri" panose="020F0502020204030204" pitchFamily="34" charset="0"/>
                          <a:cs typeface="Calibri" panose="020F0502020204030204" pitchFamily="34" charset="0"/>
                        </a:rPr>
                        <a:t> ετών και άνω</a:t>
                      </a:r>
                      <a:r>
                        <a:rPr lang="en-US" sz="1200" b="0" dirty="0">
                          <a:solidFill>
                            <a:schemeClr val="tx1"/>
                          </a:solidFill>
                          <a:latin typeface="Calibri" panose="020F0502020204030204" pitchFamily="34" charset="0"/>
                          <a:cs typeface="Calibri" panose="020F0502020204030204" pitchFamily="34" charset="0"/>
                        </a:rPr>
                        <a:t>,</a:t>
                      </a:r>
                      <a:r>
                        <a:rPr lang="el-GR" sz="1200" b="0" dirty="0">
                          <a:solidFill>
                            <a:schemeClr val="tx1"/>
                          </a:solidFill>
                          <a:latin typeface="Calibri" panose="020F0502020204030204" pitchFamily="34" charset="0"/>
                          <a:cs typeface="Calibri" panose="020F0502020204030204" pitchFamily="34" charset="0"/>
                        </a:rPr>
                        <a:t> 922 τηλεφωνικά</a:t>
                      </a:r>
                      <a:r>
                        <a:rPr lang="en-US" sz="1200" b="0" dirty="0">
                          <a:solidFill>
                            <a:schemeClr val="tx1"/>
                          </a:solidFill>
                          <a:latin typeface="Calibri" panose="020F0502020204030204" pitchFamily="34" charset="0"/>
                          <a:cs typeface="Calibri" panose="020F0502020204030204" pitchFamily="34" charset="0"/>
                        </a:rPr>
                        <a:t> </a:t>
                      </a:r>
                      <a:r>
                        <a:rPr lang="el-GR" sz="1200" b="0" dirty="0">
                          <a:solidFill>
                            <a:schemeClr val="tx1"/>
                          </a:solidFill>
                          <a:latin typeface="Calibri" panose="020F0502020204030204" pitchFamily="34" charset="0"/>
                          <a:cs typeface="Calibri" panose="020F0502020204030204" pitchFamily="34" charset="0"/>
                        </a:rPr>
                        <a:t>και </a:t>
                      </a:r>
                      <a:r>
                        <a:rPr lang="en-US" sz="1200" b="0" dirty="0">
                          <a:solidFill>
                            <a:schemeClr val="tx1"/>
                          </a:solidFill>
                          <a:latin typeface="Calibri" panose="020F0502020204030204" pitchFamily="34" charset="0"/>
                          <a:cs typeface="Calibri" panose="020F0502020204030204" pitchFamily="34" charset="0"/>
                        </a:rPr>
                        <a:t>584 online</a:t>
                      </a:r>
                      <a:r>
                        <a:rPr lang="el-GR" sz="1200" b="0" dirty="0">
                          <a:solidFill>
                            <a:schemeClr val="tx1"/>
                          </a:solidFill>
                          <a:latin typeface="Calibri" panose="020F0502020204030204" pitchFamily="34" charset="0"/>
                          <a:cs typeface="Calibri" panose="020F0502020204030204" pitchFamily="34" charset="0"/>
                        </a:rPr>
                        <a:t>. Μέγιστο δειγματοληπτικό σφάλμα ±2,</a:t>
                      </a:r>
                      <a:r>
                        <a:rPr lang="en-US" sz="1200" b="0" dirty="0">
                          <a:solidFill>
                            <a:schemeClr val="tx1"/>
                          </a:solidFill>
                          <a:latin typeface="Calibri" panose="020F0502020204030204" pitchFamily="34" charset="0"/>
                          <a:cs typeface="Calibri" panose="020F0502020204030204" pitchFamily="34" charset="0"/>
                        </a:rPr>
                        <a:t>5</a:t>
                      </a:r>
                      <a:r>
                        <a:rPr lang="el-GR" sz="1200" b="0" dirty="0">
                          <a:solidFill>
                            <a:schemeClr val="tx1"/>
                          </a:solidFill>
                          <a:latin typeface="Calibri" panose="020F0502020204030204" pitchFamily="34" charset="0"/>
                          <a:cs typeface="Calibri" panose="020F0502020204030204" pitchFamily="34" charset="0"/>
                        </a:rPr>
                        <a:t>%</a:t>
                      </a:r>
                      <a:endParaRPr lang="el-GR" sz="1200" b="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bg2">
                          <a:lumMod val="25000"/>
                        </a:schemeClr>
                      </a:solidFill>
                      <a:prstDash val="solid"/>
                      <a:round/>
                      <a:headEnd type="none" w="med" len="med"/>
                      <a:tailEnd type="none" w="med" len="med"/>
                    </a:lnL>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830265812"/>
                  </a:ext>
                </a:extLst>
              </a:tr>
              <a:tr h="351308">
                <a:tc>
                  <a:txBody>
                    <a:bodyPr/>
                    <a:lstStyle/>
                    <a:p>
                      <a:pPr algn="l"/>
                      <a:r>
                        <a:rPr lang="el-GR" sz="1200" b="1" dirty="0">
                          <a:solidFill>
                            <a:schemeClr val="accent2"/>
                          </a:solidFill>
                          <a:latin typeface="Calibri" panose="020F0502020204030204" pitchFamily="34" charset="0"/>
                          <a:cs typeface="Calibri" panose="020F0502020204030204" pitchFamily="34" charset="0"/>
                        </a:rPr>
                        <a:t>Σταθμίσεις: </a:t>
                      </a:r>
                    </a:p>
                  </a:txBody>
                  <a:tcPr anchor="ctr">
                    <a:lnR w="12700" cap="flat" cmpd="sng" algn="ctr">
                      <a:solidFill>
                        <a:schemeClr val="bg2">
                          <a:lumMod val="25000"/>
                        </a:schemeClr>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tc>
                  <a:txBody>
                    <a:bodyPr/>
                    <a:lstStyle/>
                    <a:p>
                      <a:pPr algn="just"/>
                      <a:r>
                        <a:rPr lang="el-GR" sz="1200" b="0" dirty="0">
                          <a:solidFill>
                            <a:schemeClr val="tx1"/>
                          </a:solidFill>
                          <a:latin typeface="Calibri" panose="020F0502020204030204" pitchFamily="34" charset="0"/>
                          <a:cs typeface="Calibri" panose="020F0502020204030204" pitchFamily="34" charset="0"/>
                        </a:rPr>
                        <a:t>Το δείγμα σταθμίσθηκε εκ των υστέρων ως προς το φύλο και την ηλικία</a:t>
                      </a:r>
                      <a:r>
                        <a:rPr lang="en-US" sz="1200" b="0" dirty="0">
                          <a:solidFill>
                            <a:schemeClr val="tx1"/>
                          </a:solidFill>
                          <a:latin typeface="Calibri" panose="020F0502020204030204" pitchFamily="34" charset="0"/>
                          <a:cs typeface="Calibri" panose="020F0502020204030204" pitchFamily="34" charset="0"/>
                        </a:rPr>
                        <a:t>, </a:t>
                      </a:r>
                      <a:r>
                        <a:rPr lang="el-GR" sz="1200" b="0" dirty="0">
                          <a:solidFill>
                            <a:schemeClr val="tx1"/>
                          </a:solidFill>
                          <a:latin typeface="Calibri" panose="020F0502020204030204" pitchFamily="34" charset="0"/>
                          <a:cs typeface="Calibri" panose="020F0502020204030204" pitchFamily="34" charset="0"/>
                        </a:rPr>
                        <a:t>την περιοχή κατοικίας</a:t>
                      </a:r>
                      <a:r>
                        <a:rPr lang="el-GR" sz="1200" b="0" baseline="0" dirty="0">
                          <a:solidFill>
                            <a:schemeClr val="tx1"/>
                          </a:solidFill>
                          <a:latin typeface="Calibri" panose="020F0502020204030204" pitchFamily="34" charset="0"/>
                          <a:cs typeface="Calibri" panose="020F0502020204030204" pitchFamily="34" charset="0"/>
                        </a:rPr>
                        <a:t> </a:t>
                      </a:r>
                      <a:r>
                        <a:rPr lang="el-GR" sz="1200" b="0" dirty="0">
                          <a:solidFill>
                            <a:schemeClr val="tx1"/>
                          </a:solidFill>
                          <a:latin typeface="Calibri" panose="020F0502020204030204" pitchFamily="34" charset="0"/>
                          <a:cs typeface="Calibri" panose="020F0502020204030204" pitchFamily="34" charset="0"/>
                        </a:rPr>
                        <a:t>και την ψήφο στις Ευρωεκλογές 2024</a:t>
                      </a:r>
                    </a:p>
                  </a:txBody>
                  <a:tcPr anchor="ctr">
                    <a:lnL w="12700" cap="flat" cmpd="sng" algn="ctr">
                      <a:solidFill>
                        <a:schemeClr val="bg2">
                          <a:lumMod val="25000"/>
                        </a:schemeClr>
                      </a:solidFill>
                      <a:prstDash val="solid"/>
                      <a:round/>
                      <a:headEnd type="none" w="med" len="med"/>
                      <a:tailEnd type="none" w="med" len="med"/>
                    </a:lnL>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824811249"/>
                  </a:ext>
                </a:extLst>
              </a:tr>
            </a:tbl>
          </a:graphicData>
        </a:graphic>
      </p:graphicFrame>
    </p:spTree>
    <p:extLst>
      <p:ext uri="{BB962C8B-B14F-4D97-AF65-F5344CB8AC3E}">
        <p14:creationId xmlns:p14="http://schemas.microsoft.com/office/powerpoint/2010/main" val="145523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FC82C-672B-2475-1C58-FD3414A963E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752E65-0EB3-3DB5-5536-6807625501EB}"/>
              </a:ext>
            </a:extLst>
          </p:cNvPr>
          <p:cNvSpPr>
            <a:spLocks noGrp="1"/>
          </p:cNvSpPr>
          <p:nvPr>
            <p:ph type="sldNum" sz="quarter" idx="12"/>
          </p:nvPr>
        </p:nvSpPr>
        <p:spPr>
          <a:xfrm>
            <a:off x="9329465" y="640630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8" name="Chart 7">
            <a:extLst>
              <a:ext uri="{FF2B5EF4-FFF2-40B4-BE49-F238E27FC236}">
                <a16:creationId xmlns:a16="http://schemas.microsoft.com/office/drawing/2014/main" id="{0ED963F8-4358-1985-E427-742808F10BAE}"/>
              </a:ext>
            </a:extLst>
          </p:cNvPr>
          <p:cNvGraphicFramePr/>
          <p:nvPr>
            <p:extLst>
              <p:ext uri="{D42A27DB-BD31-4B8C-83A1-F6EECF244321}">
                <p14:modId xmlns:p14="http://schemas.microsoft.com/office/powerpoint/2010/main" val="782120063"/>
              </p:ext>
            </p:extLst>
          </p:nvPr>
        </p:nvGraphicFramePr>
        <p:xfrm>
          <a:off x="1329321" y="1652379"/>
          <a:ext cx="9179449" cy="28857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a:extLst>
              <a:ext uri="{FF2B5EF4-FFF2-40B4-BE49-F238E27FC236}">
                <a16:creationId xmlns:a16="http://schemas.microsoft.com/office/drawing/2014/main" id="{55901CD2-4D08-2533-1B88-EB8D2341B47A}"/>
              </a:ext>
            </a:extLst>
          </p:cNvPr>
          <p:cNvGraphicFramePr>
            <a:graphicFrameLocks noGrp="1"/>
          </p:cNvGraphicFramePr>
          <p:nvPr>
            <p:extLst>
              <p:ext uri="{D42A27DB-BD31-4B8C-83A1-F6EECF244321}">
                <p14:modId xmlns:p14="http://schemas.microsoft.com/office/powerpoint/2010/main" val="1358463048"/>
              </p:ext>
            </p:extLst>
          </p:nvPr>
        </p:nvGraphicFramePr>
        <p:xfrm>
          <a:off x="10603346" y="1375380"/>
          <a:ext cx="849745" cy="2993419"/>
        </p:xfrm>
        <a:graphic>
          <a:graphicData uri="http://schemas.openxmlformats.org/drawingml/2006/table">
            <a:tbl>
              <a:tblPr>
                <a:tableStyleId>{5C22544A-7EE6-4342-B048-85BDC9FD1C3A}</a:tableStyleId>
              </a:tblPr>
              <a:tblGrid>
                <a:gridCol w="849745">
                  <a:extLst>
                    <a:ext uri="{9D8B030D-6E8A-4147-A177-3AD203B41FA5}">
                      <a16:colId xmlns:a16="http://schemas.microsoft.com/office/drawing/2014/main" val="3748768310"/>
                    </a:ext>
                  </a:extLst>
                </a:gridCol>
              </a:tblGrid>
              <a:tr h="562279">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Ισοζύγιο</a:t>
                      </a:r>
                    </a:p>
                  </a:txBody>
                  <a:tcPr marL="7620" marR="7620" marT="7620" marB="0" anchor="ctr">
                    <a:lnL w="12700" cmpd="sng">
                      <a:noFill/>
                    </a:lnL>
                    <a:lnR w="6350" cap="flat" cmpd="sng" algn="ctr">
                      <a:noFill/>
                      <a:prstDash val="sysDash"/>
                      <a:round/>
                      <a:headEnd type="none" w="med" len="med"/>
                      <a:tailEnd type="none" w="med" len="med"/>
                    </a:lnR>
                    <a:lnT w="12700" cmpd="sng">
                      <a:noFill/>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3166818"/>
                  </a:ext>
                </a:extLst>
              </a:tr>
              <a:tr h="607785">
                <a:tc>
                  <a:txBody>
                    <a:bodyPr/>
                    <a:lstStyle/>
                    <a:p>
                      <a:pPr algn="ctr" fontAlgn="ctr"/>
                      <a:r>
                        <a:rPr lang="en-US" sz="1000" b="1" i="0" u="none" strike="noStrike" dirty="0">
                          <a:solidFill>
                            <a:schemeClr val="accent4">
                              <a:lumMod val="50000"/>
                            </a:schemeClr>
                          </a:solidFill>
                          <a:effectLst/>
                          <a:latin typeface="Calibri" panose="020F0502020204030204" pitchFamily="34" charset="0"/>
                        </a:rPr>
                        <a:t>-12</a:t>
                      </a:r>
                      <a:endParaRPr lang="el-GR" sz="1000" b="1" i="0" u="none" strike="noStrike" dirty="0">
                        <a:solidFill>
                          <a:schemeClr val="accent4">
                            <a:lumMod val="50000"/>
                          </a:schemeClr>
                        </a:solidFill>
                        <a:effectLst/>
                        <a:latin typeface="Calibri" panose="020F0502020204030204" pitchFamily="34" charset="0"/>
                      </a:endParaRPr>
                    </a:p>
                  </a:txBody>
                  <a:tcPr marL="7620" marR="7620" marT="7620" marB="0" anchor="ctr">
                    <a:lnL w="12700" cmpd="sng">
                      <a:noFill/>
                    </a:lnL>
                    <a:lnR w="6350" cap="flat" cmpd="sng" algn="ctr">
                      <a:no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5227059"/>
                  </a:ext>
                </a:extLst>
              </a:tr>
              <a:tr h="607785">
                <a:tc>
                  <a:txBody>
                    <a:bodyPr/>
                    <a:lstStyle/>
                    <a:p>
                      <a:pPr algn="ctr" fontAlgn="ctr"/>
                      <a:r>
                        <a:rPr lang="en-US" sz="1000" b="1" i="0" u="none" strike="noStrike" dirty="0">
                          <a:solidFill>
                            <a:schemeClr val="accent4">
                              <a:lumMod val="50000"/>
                            </a:schemeClr>
                          </a:solidFill>
                          <a:effectLst/>
                          <a:latin typeface="Calibri" panose="020F0502020204030204" pitchFamily="34" charset="0"/>
                        </a:rPr>
                        <a:t>-34</a:t>
                      </a:r>
                      <a:endParaRPr lang="el-GR" sz="1000" b="1" i="0" u="none" strike="noStrike" dirty="0">
                        <a:solidFill>
                          <a:schemeClr val="accent4">
                            <a:lumMod val="50000"/>
                          </a:schemeClr>
                        </a:solidFill>
                        <a:effectLst/>
                        <a:latin typeface="Calibri" panose="020F0502020204030204" pitchFamily="34" charset="0"/>
                      </a:endParaRPr>
                    </a:p>
                  </a:txBody>
                  <a:tcPr marL="7620" marR="7620" marT="7620" marB="0" anchor="ctr">
                    <a:lnL w="12700" cmpd="sng">
                      <a:noFill/>
                    </a:lnL>
                    <a:lnR w="6350" cap="flat" cmpd="sng" algn="ctr">
                      <a:no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413020"/>
                  </a:ext>
                </a:extLst>
              </a:tr>
              <a:tr h="607785">
                <a:tc>
                  <a:txBody>
                    <a:bodyPr/>
                    <a:lstStyle/>
                    <a:p>
                      <a:pPr algn="ctr" fontAlgn="ctr"/>
                      <a:r>
                        <a:rPr lang="en-US" sz="1000" b="1" i="0" u="none" strike="noStrike" dirty="0">
                          <a:solidFill>
                            <a:schemeClr val="accent4">
                              <a:lumMod val="50000"/>
                            </a:schemeClr>
                          </a:solidFill>
                          <a:effectLst/>
                          <a:latin typeface="Calibri" panose="020F0502020204030204" pitchFamily="34" charset="0"/>
                        </a:rPr>
                        <a:t>-28</a:t>
                      </a:r>
                      <a:endParaRPr lang="el-GR" sz="1000" b="1" i="0" u="none" strike="noStrike" dirty="0">
                        <a:solidFill>
                          <a:schemeClr val="accent4">
                            <a:lumMod val="50000"/>
                          </a:schemeClr>
                        </a:solidFill>
                        <a:effectLst/>
                        <a:latin typeface="Calibri" panose="020F0502020204030204" pitchFamily="34" charset="0"/>
                      </a:endParaRPr>
                    </a:p>
                  </a:txBody>
                  <a:tcPr marL="7620" marR="7620" marT="7620" marB="0" anchor="ctr">
                    <a:lnL w="12700" cmpd="sng">
                      <a:noFill/>
                    </a:lnL>
                    <a:lnR w="6350" cap="flat" cmpd="sng" algn="ctr">
                      <a:no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7574302"/>
                  </a:ext>
                </a:extLst>
              </a:tr>
              <a:tr h="607785">
                <a:tc>
                  <a:txBody>
                    <a:bodyPr/>
                    <a:lstStyle/>
                    <a:p>
                      <a:pPr algn="ctr" fontAlgn="ctr"/>
                      <a:r>
                        <a:rPr lang="en-US" sz="1000" b="1" i="0" u="none" strike="noStrike" dirty="0">
                          <a:solidFill>
                            <a:schemeClr val="accent4">
                              <a:lumMod val="50000"/>
                            </a:schemeClr>
                          </a:solidFill>
                          <a:effectLst/>
                          <a:latin typeface="Calibri" panose="020F0502020204030204" pitchFamily="34" charset="0"/>
                        </a:rPr>
                        <a:t>-56</a:t>
                      </a:r>
                      <a:endParaRPr lang="el-GR" sz="1000" b="1" i="0" u="none" strike="noStrike" dirty="0">
                        <a:solidFill>
                          <a:schemeClr val="accent4">
                            <a:lumMod val="50000"/>
                          </a:schemeClr>
                        </a:solidFill>
                        <a:effectLst/>
                        <a:latin typeface="Calibri" panose="020F0502020204030204" pitchFamily="34" charset="0"/>
                      </a:endParaRPr>
                    </a:p>
                  </a:txBody>
                  <a:tcPr marL="7620" marR="7620" marT="7620" marB="0" anchor="ctr">
                    <a:lnL w="12700" cmpd="sng">
                      <a:noFill/>
                    </a:lnL>
                    <a:lnR w="6350" cap="flat" cmpd="sng" algn="ctr">
                      <a:no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2477594"/>
                  </a:ext>
                </a:extLst>
              </a:tr>
            </a:tbl>
          </a:graphicData>
        </a:graphic>
      </p:graphicFrame>
      <p:sp>
        <p:nvSpPr>
          <p:cNvPr id="3" name="TextBox 2">
            <a:extLst>
              <a:ext uri="{FF2B5EF4-FFF2-40B4-BE49-F238E27FC236}">
                <a16:creationId xmlns:a16="http://schemas.microsoft.com/office/drawing/2014/main" id="{E01577EB-B9E6-1036-09E7-23E2DD7C3317}"/>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6" name="Title 5">
            <a:extLst>
              <a:ext uri="{FF2B5EF4-FFF2-40B4-BE49-F238E27FC236}">
                <a16:creationId xmlns:a16="http://schemas.microsoft.com/office/drawing/2014/main" id="{79ABCC9D-45CF-0D25-678E-DD6960EF30ED}"/>
              </a:ext>
            </a:extLst>
          </p:cNvPr>
          <p:cNvSpPr>
            <a:spLocks noGrp="1"/>
          </p:cNvSpPr>
          <p:nvPr>
            <p:ph type="title"/>
          </p:nvPr>
        </p:nvSpPr>
        <p:spPr>
          <a:xfrm>
            <a:off x="283030" y="223611"/>
            <a:ext cx="10320316" cy="693115"/>
          </a:xfrm>
        </p:spPr>
        <p:txBody>
          <a:bodyPr>
            <a:normAutofit fontScale="90000"/>
          </a:bodyPr>
          <a:lstStyle/>
          <a:p>
            <a:r>
              <a:rPr lang="el-GR" dirty="0"/>
              <a:t>‘Κρίνοντας από τις πρώτες κινήσεις του Ντόναλντ </a:t>
            </a:r>
            <a:r>
              <a:rPr lang="el-GR" dirty="0" err="1"/>
              <a:t>Τραμπ</a:t>
            </a:r>
            <a:r>
              <a:rPr lang="el-GR" dirty="0"/>
              <a:t> ως Προέδρου των ΗΠΑ, θα λέγατε ότι η πολιτική του θα έχει θετική ή αρνητική επίδραση...’</a:t>
            </a:r>
          </a:p>
        </p:txBody>
      </p:sp>
      <p:graphicFrame>
        <p:nvGraphicFramePr>
          <p:cNvPr id="4" name="Content Placeholder 4">
            <a:extLst>
              <a:ext uri="{FF2B5EF4-FFF2-40B4-BE49-F238E27FC236}">
                <a16:creationId xmlns:a16="http://schemas.microsoft.com/office/drawing/2014/main" id="{5045FA95-869C-FEFA-6142-C5C99A78BE51}"/>
              </a:ext>
            </a:extLst>
          </p:cNvPr>
          <p:cNvGraphicFramePr>
            <a:graphicFrameLocks noGrp="1"/>
          </p:cNvGraphicFramePr>
          <p:nvPr>
            <p:ph idx="1"/>
            <p:extLst>
              <p:ext uri="{D42A27DB-BD31-4B8C-83A1-F6EECF244321}">
                <p14:modId xmlns:p14="http://schemas.microsoft.com/office/powerpoint/2010/main" val="2083432997"/>
              </p:ext>
            </p:extLst>
          </p:nvPr>
        </p:nvGraphicFramePr>
        <p:xfrm>
          <a:off x="1279605" y="4815145"/>
          <a:ext cx="9632790" cy="1477987"/>
        </p:xfrm>
        <a:graphic>
          <a:graphicData uri="http://schemas.openxmlformats.org/drawingml/2006/table">
            <a:tbl>
              <a:tblPr firstRow="1">
                <a:tableStyleId>{D27102A9-8310-4765-A935-A1911B00CA55}</a:tableStyleId>
              </a:tblPr>
              <a:tblGrid>
                <a:gridCol w="1868702">
                  <a:extLst>
                    <a:ext uri="{9D8B030D-6E8A-4147-A177-3AD203B41FA5}">
                      <a16:colId xmlns:a16="http://schemas.microsoft.com/office/drawing/2014/main" val="3844359735"/>
                    </a:ext>
                  </a:extLst>
                </a:gridCol>
                <a:gridCol w="723000">
                  <a:extLst>
                    <a:ext uri="{9D8B030D-6E8A-4147-A177-3AD203B41FA5}">
                      <a16:colId xmlns:a16="http://schemas.microsoft.com/office/drawing/2014/main" val="2560886494"/>
                    </a:ext>
                  </a:extLst>
                </a:gridCol>
                <a:gridCol w="1095387">
                  <a:extLst>
                    <a:ext uri="{9D8B030D-6E8A-4147-A177-3AD203B41FA5}">
                      <a16:colId xmlns:a16="http://schemas.microsoft.com/office/drawing/2014/main" val="3638190376"/>
                    </a:ext>
                  </a:extLst>
                </a:gridCol>
                <a:gridCol w="1360548">
                  <a:extLst>
                    <a:ext uri="{9D8B030D-6E8A-4147-A177-3AD203B41FA5}">
                      <a16:colId xmlns:a16="http://schemas.microsoft.com/office/drawing/2014/main" val="1416121622"/>
                    </a:ext>
                  </a:extLst>
                </a:gridCol>
                <a:gridCol w="1064611">
                  <a:extLst>
                    <a:ext uri="{9D8B030D-6E8A-4147-A177-3AD203B41FA5}">
                      <a16:colId xmlns:a16="http://schemas.microsoft.com/office/drawing/2014/main" val="738263534"/>
                    </a:ext>
                  </a:extLst>
                </a:gridCol>
                <a:gridCol w="1173514">
                  <a:extLst>
                    <a:ext uri="{9D8B030D-6E8A-4147-A177-3AD203B41FA5}">
                      <a16:colId xmlns:a16="http://schemas.microsoft.com/office/drawing/2014/main" val="238848828"/>
                    </a:ext>
                  </a:extLst>
                </a:gridCol>
                <a:gridCol w="1173514">
                  <a:extLst>
                    <a:ext uri="{9D8B030D-6E8A-4147-A177-3AD203B41FA5}">
                      <a16:colId xmlns:a16="http://schemas.microsoft.com/office/drawing/2014/main" val="685870171"/>
                    </a:ext>
                  </a:extLst>
                </a:gridCol>
                <a:gridCol w="1173514">
                  <a:extLst>
                    <a:ext uri="{9D8B030D-6E8A-4147-A177-3AD203B41FA5}">
                      <a16:colId xmlns:a16="http://schemas.microsoft.com/office/drawing/2014/main" val="2156163712"/>
                    </a:ext>
                  </a:extLst>
                </a:gridCol>
              </a:tblGrid>
              <a:tr h="28868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1" i="0" u="none" strike="noStrike" dirty="0">
                        <a:solidFill>
                          <a:schemeClr val="accent1">
                            <a:lumMod val="50000"/>
                          </a:schemeClr>
                        </a:solidFill>
                        <a:effectLst/>
                        <a:latin typeface="Calibri" panose="020F0502020204030204" pitchFamily="34" charset="0"/>
                      </a:endParaRPr>
                    </a:p>
                  </a:txBody>
                  <a:tcPr marL="6664" marR="6664" marT="6664" marB="0" anchor="ctr">
                    <a:lnL>
                      <a:noFill/>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l-GR" sz="1000" b="1" u="none" strike="noStrik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Σύνολο</a:t>
                      </a:r>
                    </a:p>
                  </a:txBody>
                  <a:tcPr marL="6664" marR="6664" marT="6664"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1000" b="1" dirty="0">
                          <a:solidFill>
                            <a:schemeClr val="tx1"/>
                          </a:solidFill>
                          <a:latin typeface="Calibri" panose="020F0502020204030204" pitchFamily="34" charset="0"/>
                          <a:ea typeface="Calibri" panose="020F0502020204030204" pitchFamily="34" charset="0"/>
                          <a:cs typeface="Calibri" panose="020F0502020204030204" pitchFamily="34" charset="0"/>
                        </a:rPr>
                        <a:t>Αριστεροί</a:t>
                      </a:r>
                      <a:endParaRPr lang="en-US" sz="1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1000" b="1" dirty="0">
                          <a:solidFill>
                            <a:schemeClr val="tx1"/>
                          </a:solidFill>
                          <a:latin typeface="Calibri" panose="020F0502020204030204" pitchFamily="34" charset="0"/>
                          <a:ea typeface="Calibri" panose="020F0502020204030204" pitchFamily="34" charset="0"/>
                          <a:cs typeface="Calibri" panose="020F0502020204030204" pitchFamily="34" charset="0"/>
                        </a:rPr>
                        <a:t>Κεντροαριστεροί</a:t>
                      </a:r>
                      <a:endParaRPr lang="en-US" sz="1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1000" b="1" dirty="0">
                          <a:solidFill>
                            <a:schemeClr val="tx1"/>
                          </a:solidFill>
                          <a:latin typeface="Calibri" panose="020F0502020204030204" pitchFamily="34" charset="0"/>
                          <a:ea typeface="Calibri" panose="020F0502020204030204" pitchFamily="34" charset="0"/>
                          <a:cs typeface="Calibri" panose="020F0502020204030204" pitchFamily="34" charset="0"/>
                        </a:rPr>
                        <a:t>Κεντρώοι</a:t>
                      </a:r>
                      <a:endParaRPr lang="en-US" sz="1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1000" b="1" dirty="0">
                          <a:solidFill>
                            <a:schemeClr val="tx1"/>
                          </a:solidFill>
                          <a:latin typeface="Calibri" panose="020F0502020204030204" pitchFamily="34" charset="0"/>
                          <a:ea typeface="Calibri" panose="020F0502020204030204" pitchFamily="34" charset="0"/>
                          <a:cs typeface="Calibri" panose="020F0502020204030204" pitchFamily="34" charset="0"/>
                        </a:rPr>
                        <a:t>Κεντροδεξιοί</a:t>
                      </a:r>
                      <a:endParaRPr lang="en-US" sz="1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1000" b="1" dirty="0">
                          <a:solidFill>
                            <a:schemeClr val="tx1"/>
                          </a:solidFill>
                          <a:latin typeface="Calibri" panose="020F0502020204030204" pitchFamily="34" charset="0"/>
                          <a:ea typeface="Calibri" panose="020F0502020204030204" pitchFamily="34" charset="0"/>
                          <a:cs typeface="Calibri" panose="020F0502020204030204" pitchFamily="34" charset="0"/>
                        </a:rPr>
                        <a:t>Δεξιοί</a:t>
                      </a:r>
                      <a:endParaRPr lang="en-US" sz="1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1000" b="1" dirty="0">
                          <a:solidFill>
                            <a:schemeClr val="tx1"/>
                          </a:solidFill>
                          <a:latin typeface="Calibri" panose="020F0502020204030204" pitchFamily="34" charset="0"/>
                          <a:ea typeface="Calibri" panose="020F0502020204030204" pitchFamily="34" charset="0"/>
                          <a:cs typeface="Calibri" panose="020F0502020204030204" pitchFamily="34" charset="0"/>
                        </a:rPr>
                        <a:t>Τίποτα</a:t>
                      </a:r>
                      <a:r>
                        <a:rPr lang="el-GR" sz="1000" b="1" baseline="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l-GR" sz="1000" b="1" baseline="0" dirty="0" err="1">
                          <a:solidFill>
                            <a:schemeClr val="tx1"/>
                          </a:solidFill>
                          <a:latin typeface="Calibri" panose="020F0502020204030204" pitchFamily="34" charset="0"/>
                          <a:ea typeface="Calibri" panose="020F0502020204030204" pitchFamily="34" charset="0"/>
                          <a:cs typeface="Calibri" panose="020F0502020204030204" pitchFamily="34" charset="0"/>
                        </a:rPr>
                        <a:t>αυθ</a:t>
                      </a:r>
                      <a:r>
                        <a:rPr lang="el-GR" sz="1000" b="1" baseline="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en-US" sz="1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3713846"/>
                  </a:ext>
                </a:extLst>
              </a:tr>
              <a:tr h="303013">
                <a:tc>
                  <a:txBody>
                    <a:bodyPr/>
                    <a:lstStyle/>
                    <a:p>
                      <a:pPr algn="ctr"/>
                      <a:r>
                        <a:rPr lang="el-GR" sz="1000" b="1" i="0" u="none" strike="noStrike" kern="1200" baseline="0" dirty="0">
                          <a:solidFill>
                            <a:schemeClr val="tx1"/>
                          </a:solidFill>
                          <a:latin typeface="+mn-lt"/>
                          <a:ea typeface="+mn-ea"/>
                          <a:cs typeface="+mn-cs"/>
                        </a:rPr>
                        <a:t> Στις ελληνοαμερικανικές σχέσεις </a:t>
                      </a:r>
                      <a:endParaRPr lang="el-GR" sz="1000" b="1" i="0" u="none" strike="noStrike" dirty="0">
                        <a:solidFill>
                          <a:srgbClr val="000000"/>
                        </a:solidFill>
                        <a:effectLst/>
                        <a:latin typeface="Calibri" panose="020F0502020204030204" pitchFamily="34" charset="0"/>
                      </a:endParaRPr>
                    </a:p>
                  </a:txBody>
                  <a:tcPr marL="7620" marR="7620" marT="7620" marB="0" anchor="ctr">
                    <a:lnL>
                      <a:noFill/>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l-GR" sz="1200" b="1" i="0" u="none" strike="noStrike" dirty="0">
                          <a:solidFill>
                            <a:schemeClr val="tx1"/>
                          </a:solidFill>
                          <a:effectLst/>
                          <a:latin typeface="Calibri" panose="020F0502020204030204" pitchFamily="34" charset="0"/>
                        </a:rPr>
                        <a:t>-12</a:t>
                      </a:r>
                    </a:p>
                  </a:txBody>
                  <a:tcPr marL="7620" marR="7620" marT="762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l-GR" sz="1200" b="0" i="0" u="none" strike="noStrike" dirty="0">
                          <a:solidFill>
                            <a:schemeClr val="tx1"/>
                          </a:solidFill>
                          <a:effectLst/>
                          <a:latin typeface="Calibri" panose="020F0502020204030204" pitchFamily="34" charset="0"/>
                        </a:rPr>
                        <a:t>-37</a:t>
                      </a:r>
                    </a:p>
                  </a:txBody>
                  <a:tcPr marL="7620" marR="7620" marT="762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l-GR" sz="1200" b="0" i="0" u="none" strike="noStrike">
                          <a:solidFill>
                            <a:schemeClr val="tx1"/>
                          </a:solidFill>
                          <a:effectLst/>
                          <a:latin typeface="Calibri" panose="020F0502020204030204" pitchFamily="34" charset="0"/>
                        </a:rPr>
                        <a:t>-31</a:t>
                      </a:r>
                    </a:p>
                  </a:txBody>
                  <a:tcPr marL="7620" marR="7620" marT="762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l-GR" sz="1200" b="0" i="0" u="none" strike="noStrike" dirty="0">
                          <a:solidFill>
                            <a:schemeClr val="tx1"/>
                          </a:solidFill>
                          <a:effectLst/>
                          <a:latin typeface="Calibri" panose="020F0502020204030204" pitchFamily="34" charset="0"/>
                        </a:rPr>
                        <a:t>-9</a:t>
                      </a:r>
                    </a:p>
                  </a:txBody>
                  <a:tcPr marL="7620" marR="7620" marT="762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l-GR" sz="1200" b="0" i="0" u="none" strike="noStrike">
                          <a:solidFill>
                            <a:schemeClr val="tx1"/>
                          </a:solidFill>
                          <a:effectLst/>
                          <a:latin typeface="Calibri" panose="020F0502020204030204" pitchFamily="34" charset="0"/>
                        </a:rPr>
                        <a:t>-6</a:t>
                      </a:r>
                    </a:p>
                  </a:txBody>
                  <a:tcPr marL="7620" marR="7620" marT="762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l-GR" sz="1200" b="1" i="0" u="none" strike="noStrike" dirty="0">
                          <a:solidFill>
                            <a:srgbClr val="0070C0"/>
                          </a:solidFill>
                          <a:effectLst/>
                          <a:latin typeface="Calibri" panose="020F0502020204030204" pitchFamily="34" charset="0"/>
                        </a:rPr>
                        <a:t>20</a:t>
                      </a:r>
                    </a:p>
                  </a:txBody>
                  <a:tcPr marL="7620" marR="7620" marT="762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l-GR" sz="1200" b="0" i="0" u="none" strike="noStrike" dirty="0">
                          <a:solidFill>
                            <a:schemeClr val="tx1"/>
                          </a:solidFill>
                          <a:effectLst/>
                          <a:latin typeface="Calibri" panose="020F0502020204030204" pitchFamily="34" charset="0"/>
                        </a:rPr>
                        <a:t>-1</a:t>
                      </a:r>
                    </a:p>
                  </a:txBody>
                  <a:tcPr marL="7620" marR="7620" marT="7620" marB="0" anchor="ct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6492270"/>
                  </a:ext>
                </a:extLst>
              </a:tr>
              <a:tr h="303013">
                <a:tc>
                  <a:txBody>
                    <a:bodyPr/>
                    <a:lstStyle/>
                    <a:p>
                      <a:pPr algn="ctr" fontAlgn="ctr"/>
                      <a:r>
                        <a:rPr lang="el-GR" sz="1000" b="1" i="0" u="none" strike="noStrike" kern="1200" baseline="0" dirty="0">
                          <a:solidFill>
                            <a:schemeClr val="tx1"/>
                          </a:solidFill>
                          <a:latin typeface="+mn-lt"/>
                          <a:ea typeface="+mn-ea"/>
                          <a:cs typeface="+mn-cs"/>
                        </a:rPr>
                        <a:t> Στις σχέσεις της Δύσης με τον υπόλοιπο κόσμο </a:t>
                      </a:r>
                      <a:endParaRPr lang="el-GR" sz="1000" b="1" i="0" u="none" strike="noStrike" dirty="0">
                        <a:solidFill>
                          <a:srgbClr val="000000"/>
                        </a:solidFill>
                        <a:effectLst/>
                        <a:latin typeface="Calibri" panose="020F0502020204030204" pitchFamily="34" charset="0"/>
                      </a:endParaRPr>
                    </a:p>
                  </a:txBody>
                  <a:tcPr marL="7620" marR="7620" marT="7620" marB="0" anchor="ctr">
                    <a:lnL>
                      <a:noFill/>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l-GR" sz="1200" b="1" i="0" u="none" strike="noStrike" dirty="0">
                          <a:solidFill>
                            <a:schemeClr val="tx1"/>
                          </a:solidFill>
                          <a:effectLst/>
                          <a:latin typeface="Calibri" panose="020F0502020204030204" pitchFamily="34" charset="0"/>
                        </a:rPr>
                        <a:t>-34</a:t>
                      </a:r>
                    </a:p>
                  </a:txBody>
                  <a:tcPr marL="7620" marR="7620" marT="762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l-GR" sz="1200" b="0" i="0" u="none" strike="noStrike" dirty="0">
                          <a:solidFill>
                            <a:schemeClr val="tx1"/>
                          </a:solidFill>
                          <a:effectLst/>
                          <a:latin typeface="Calibri" panose="020F0502020204030204" pitchFamily="34" charset="0"/>
                        </a:rPr>
                        <a:t>-55</a:t>
                      </a:r>
                    </a:p>
                  </a:txBody>
                  <a:tcPr marL="7620" marR="7620" marT="762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l-GR" sz="1200" b="0" i="0" u="none" strike="noStrike">
                          <a:solidFill>
                            <a:schemeClr val="tx1"/>
                          </a:solidFill>
                          <a:effectLst/>
                          <a:latin typeface="Calibri" panose="020F0502020204030204" pitchFamily="34" charset="0"/>
                        </a:rPr>
                        <a:t>-57</a:t>
                      </a:r>
                    </a:p>
                  </a:txBody>
                  <a:tcPr marL="7620" marR="7620" marT="762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l-GR" sz="1200" b="0" i="0" u="none" strike="noStrike">
                          <a:solidFill>
                            <a:schemeClr val="tx1"/>
                          </a:solidFill>
                          <a:effectLst/>
                          <a:latin typeface="Calibri" panose="020F0502020204030204" pitchFamily="34" charset="0"/>
                        </a:rPr>
                        <a:t>-31</a:t>
                      </a:r>
                    </a:p>
                  </a:txBody>
                  <a:tcPr marL="7620" marR="7620" marT="762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l-GR" sz="1200" b="0" i="0" u="none" strike="noStrike">
                          <a:solidFill>
                            <a:schemeClr val="tx1"/>
                          </a:solidFill>
                          <a:effectLst/>
                          <a:latin typeface="Calibri" panose="020F0502020204030204" pitchFamily="34" charset="0"/>
                        </a:rPr>
                        <a:t>-30</a:t>
                      </a:r>
                    </a:p>
                  </a:txBody>
                  <a:tcPr marL="7620" marR="7620" marT="762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l-GR" sz="1200" b="1" i="0" u="none" strike="noStrike" dirty="0">
                          <a:solidFill>
                            <a:srgbClr val="0070C0"/>
                          </a:solidFill>
                          <a:effectLst/>
                          <a:latin typeface="Calibri" panose="020F0502020204030204" pitchFamily="34" charset="0"/>
                        </a:rPr>
                        <a:t>-7</a:t>
                      </a:r>
                    </a:p>
                  </a:txBody>
                  <a:tcPr marL="7620" marR="7620" marT="762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l-GR" sz="1200" b="0" i="0" u="none" strike="noStrike" dirty="0">
                          <a:solidFill>
                            <a:schemeClr val="tx1"/>
                          </a:solidFill>
                          <a:effectLst/>
                          <a:latin typeface="Calibri" panose="020F0502020204030204" pitchFamily="34" charset="0"/>
                        </a:rPr>
                        <a:t>-19</a:t>
                      </a:r>
                    </a:p>
                  </a:txBody>
                  <a:tcPr marL="7620" marR="7620" marT="7620" marB="0" anchor="ct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0883066"/>
                  </a:ext>
                </a:extLst>
              </a:tr>
              <a:tr h="3030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l-GR" sz="1000" b="1" i="0" u="none" strike="noStrike" kern="1200" baseline="0" dirty="0">
                          <a:solidFill>
                            <a:schemeClr val="tx1"/>
                          </a:solidFill>
                          <a:latin typeface="+mn-lt"/>
                          <a:ea typeface="+mn-ea"/>
                          <a:cs typeface="+mn-cs"/>
                        </a:rPr>
                        <a:t>Στις ελληνοτουρκικές σχέσεις  </a:t>
                      </a:r>
                    </a:p>
                  </a:txBody>
                  <a:tcPr marL="7620" marR="7620" marT="7620" marB="0" anchor="ctr">
                    <a:lnL>
                      <a:noFill/>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l-GR" sz="1200" b="1" i="0" u="none" strike="noStrike" dirty="0">
                          <a:solidFill>
                            <a:schemeClr val="tx1"/>
                          </a:solidFill>
                          <a:effectLst/>
                          <a:latin typeface="Calibri" panose="020F0502020204030204" pitchFamily="34" charset="0"/>
                        </a:rPr>
                        <a:t>-28</a:t>
                      </a:r>
                    </a:p>
                  </a:txBody>
                  <a:tcPr marL="7620" marR="7620" marT="762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l-GR" sz="1200" b="0" i="0" u="none" strike="noStrike">
                          <a:solidFill>
                            <a:schemeClr val="tx1"/>
                          </a:solidFill>
                          <a:effectLst/>
                          <a:latin typeface="Calibri" panose="020F0502020204030204" pitchFamily="34" charset="0"/>
                        </a:rPr>
                        <a:t>-46</a:t>
                      </a:r>
                    </a:p>
                  </a:txBody>
                  <a:tcPr marL="7620" marR="7620" marT="762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l-GR" sz="1200" b="0" i="0" u="none" strike="noStrike">
                          <a:solidFill>
                            <a:schemeClr val="tx1"/>
                          </a:solidFill>
                          <a:effectLst/>
                          <a:latin typeface="Calibri" panose="020F0502020204030204" pitchFamily="34" charset="0"/>
                        </a:rPr>
                        <a:t>-49</a:t>
                      </a:r>
                    </a:p>
                  </a:txBody>
                  <a:tcPr marL="7620" marR="7620" marT="762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l-GR" sz="1200" b="0" i="0" u="none" strike="noStrike" dirty="0">
                          <a:solidFill>
                            <a:schemeClr val="tx1"/>
                          </a:solidFill>
                          <a:effectLst/>
                          <a:latin typeface="Calibri" panose="020F0502020204030204" pitchFamily="34" charset="0"/>
                        </a:rPr>
                        <a:t>-20</a:t>
                      </a:r>
                    </a:p>
                  </a:txBody>
                  <a:tcPr marL="7620" marR="7620" marT="762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l-GR" sz="1200" b="0" i="0" u="none" strike="noStrike">
                          <a:solidFill>
                            <a:schemeClr val="tx1"/>
                          </a:solidFill>
                          <a:effectLst/>
                          <a:latin typeface="Calibri" panose="020F0502020204030204" pitchFamily="34" charset="0"/>
                        </a:rPr>
                        <a:t>-25</a:t>
                      </a:r>
                    </a:p>
                  </a:txBody>
                  <a:tcPr marL="7620" marR="7620" marT="762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l-GR" sz="1200" b="1" i="0" u="none" strike="noStrike" dirty="0">
                          <a:solidFill>
                            <a:srgbClr val="0070C0"/>
                          </a:solidFill>
                          <a:effectLst/>
                          <a:latin typeface="Calibri" panose="020F0502020204030204" pitchFamily="34" charset="0"/>
                        </a:rPr>
                        <a:t>-15</a:t>
                      </a:r>
                    </a:p>
                  </a:txBody>
                  <a:tcPr marL="7620" marR="7620" marT="762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l-GR" sz="1200" b="0" i="0" u="none" strike="noStrike" dirty="0">
                          <a:solidFill>
                            <a:schemeClr val="tx1"/>
                          </a:solidFill>
                          <a:effectLst/>
                          <a:latin typeface="Calibri" panose="020F0502020204030204" pitchFamily="34" charset="0"/>
                        </a:rPr>
                        <a:t>-16</a:t>
                      </a:r>
                    </a:p>
                  </a:txBody>
                  <a:tcPr marL="7620" marR="7620" marT="7620" marB="0" anchor="ct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8791898"/>
                  </a:ext>
                </a:extLst>
              </a:tr>
              <a:tr h="270855">
                <a:tc>
                  <a:txBody>
                    <a:bodyPr/>
                    <a:lstStyle/>
                    <a:p>
                      <a:pPr algn="ctr" fontAlgn="ctr"/>
                      <a:r>
                        <a:rPr lang="el-GR" sz="1000" b="1" i="0" u="none" strike="noStrike" kern="1200" baseline="0" dirty="0">
                          <a:solidFill>
                            <a:schemeClr val="tx1"/>
                          </a:solidFill>
                          <a:latin typeface="+mn-lt"/>
                          <a:ea typeface="+mn-ea"/>
                          <a:cs typeface="+mn-cs"/>
                        </a:rPr>
                        <a:t>Στη σχέση των ΗΠΑ με την Ευρώπη </a:t>
                      </a:r>
                      <a:endParaRPr lang="el-GR" sz="1000" b="1" i="0" u="none" strike="noStrike" dirty="0">
                        <a:solidFill>
                          <a:srgbClr val="000000"/>
                        </a:solidFill>
                        <a:effectLst/>
                        <a:latin typeface="Calibri" panose="020F0502020204030204" pitchFamily="34" charset="0"/>
                      </a:endParaRPr>
                    </a:p>
                  </a:txBody>
                  <a:tcPr marL="7620" marR="7620" marT="7620" marB="0" anchor="ctr">
                    <a:lnL>
                      <a:noFill/>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l-GR" sz="1200" b="1" i="0" u="none" strike="noStrike" dirty="0">
                          <a:solidFill>
                            <a:schemeClr val="tx1"/>
                          </a:solidFill>
                          <a:effectLst/>
                          <a:latin typeface="Calibri" panose="020F0502020204030204" pitchFamily="34" charset="0"/>
                        </a:rPr>
                        <a:t>-56</a:t>
                      </a:r>
                    </a:p>
                  </a:txBody>
                  <a:tcPr marL="7620" marR="7620" marT="762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l-GR" sz="1200" b="0" i="0" u="none" strike="noStrike">
                          <a:solidFill>
                            <a:schemeClr val="tx1"/>
                          </a:solidFill>
                          <a:effectLst/>
                          <a:latin typeface="Calibri" panose="020F0502020204030204" pitchFamily="34" charset="0"/>
                        </a:rPr>
                        <a:t>-69</a:t>
                      </a:r>
                    </a:p>
                  </a:txBody>
                  <a:tcPr marL="7620" marR="7620" marT="762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l-GR" sz="1200" b="0" i="0" u="none" strike="noStrike">
                          <a:solidFill>
                            <a:schemeClr val="tx1"/>
                          </a:solidFill>
                          <a:effectLst/>
                          <a:latin typeface="Calibri" panose="020F0502020204030204" pitchFamily="34" charset="0"/>
                        </a:rPr>
                        <a:t>-74</a:t>
                      </a:r>
                    </a:p>
                  </a:txBody>
                  <a:tcPr marL="7620" marR="7620" marT="762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l-GR" sz="1200" b="0" i="0" u="none" strike="noStrike">
                          <a:solidFill>
                            <a:schemeClr val="tx1"/>
                          </a:solidFill>
                          <a:effectLst/>
                          <a:latin typeface="Calibri" panose="020F0502020204030204" pitchFamily="34" charset="0"/>
                        </a:rPr>
                        <a:t>-54</a:t>
                      </a:r>
                    </a:p>
                  </a:txBody>
                  <a:tcPr marL="7620" marR="7620" marT="762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l-GR" sz="1200" b="0" i="0" u="none" strike="noStrike">
                          <a:solidFill>
                            <a:schemeClr val="tx1"/>
                          </a:solidFill>
                          <a:effectLst/>
                          <a:latin typeface="Calibri" panose="020F0502020204030204" pitchFamily="34" charset="0"/>
                        </a:rPr>
                        <a:t>-54</a:t>
                      </a:r>
                    </a:p>
                  </a:txBody>
                  <a:tcPr marL="7620" marR="7620" marT="762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l-GR" sz="1200" b="1" i="0" u="none" strike="noStrike" dirty="0">
                          <a:solidFill>
                            <a:srgbClr val="0070C0"/>
                          </a:solidFill>
                          <a:effectLst/>
                          <a:latin typeface="Calibri" panose="020F0502020204030204" pitchFamily="34" charset="0"/>
                        </a:rPr>
                        <a:t>-42</a:t>
                      </a:r>
                    </a:p>
                  </a:txBody>
                  <a:tcPr marL="7620" marR="7620" marT="762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l-GR" sz="1200" b="0" i="0" u="none" strike="noStrike" dirty="0">
                          <a:solidFill>
                            <a:schemeClr val="tx1"/>
                          </a:solidFill>
                          <a:effectLst/>
                          <a:latin typeface="Calibri" panose="020F0502020204030204" pitchFamily="34" charset="0"/>
                        </a:rPr>
                        <a:t>-39</a:t>
                      </a:r>
                    </a:p>
                  </a:txBody>
                  <a:tcPr marL="7620" marR="7620" marT="7620" marB="0" anchor="ct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7282843"/>
                  </a:ext>
                </a:extLst>
              </a:tr>
            </a:tbl>
          </a:graphicData>
        </a:graphic>
      </p:graphicFrame>
      <p:sp>
        <p:nvSpPr>
          <p:cNvPr id="7" name="TextBox 6">
            <a:extLst>
              <a:ext uri="{FF2B5EF4-FFF2-40B4-BE49-F238E27FC236}">
                <a16:creationId xmlns:a16="http://schemas.microsoft.com/office/drawing/2014/main" id="{030407E8-1599-CD5E-0A0B-0100D31A3E72}"/>
              </a:ext>
            </a:extLst>
          </p:cNvPr>
          <p:cNvSpPr txBox="1"/>
          <p:nvPr/>
        </p:nvSpPr>
        <p:spPr>
          <a:xfrm>
            <a:off x="3921496" y="4428431"/>
            <a:ext cx="440046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1" dirty="0">
                <a:solidFill>
                  <a:prstClr val="black"/>
                </a:solidFill>
                <a:latin typeface="Calibri" panose="020F0502020204030204"/>
              </a:rPr>
              <a:t>Ισοζύγιο α</a:t>
            </a:r>
            <a:r>
              <a:rPr kumimoji="0" lang="el-GR" sz="1200" b="1" i="0" u="none" strike="noStrike" kern="1200" cap="none" spc="0" normalizeH="0" baseline="0" noProof="0" dirty="0" err="1">
                <a:ln>
                  <a:noFill/>
                </a:ln>
                <a:solidFill>
                  <a:prstClr val="black"/>
                </a:solidFill>
                <a:effectLst/>
                <a:uLnTx/>
                <a:uFillTx/>
                <a:latin typeface="Calibri" panose="020F0502020204030204"/>
                <a:ea typeface="+mn-ea"/>
                <a:cs typeface="+mn-cs"/>
              </a:rPr>
              <a:t>νά</a:t>
            </a: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 πολιτική </a:t>
            </a:r>
            <a:r>
              <a:rPr kumimoji="0" lang="el-GR" sz="1200" b="1" i="0" u="none" strike="noStrike" kern="1200" cap="none" spc="0" normalizeH="0" baseline="0" noProof="0" dirty="0" err="1">
                <a:ln>
                  <a:noFill/>
                </a:ln>
                <a:solidFill>
                  <a:prstClr val="black"/>
                </a:solidFill>
                <a:effectLst/>
                <a:uLnTx/>
                <a:uFillTx/>
                <a:latin typeface="Calibri" panose="020F0502020204030204"/>
                <a:ea typeface="+mn-ea"/>
                <a:cs typeface="+mn-cs"/>
              </a:rPr>
              <a:t>αυτοτοποθέτηση</a:t>
            </a:r>
            <a:endPar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128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16245-F092-4329-2AC9-80E78F95749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D28D36-0BBB-8ED7-E344-92053C537904}"/>
              </a:ext>
            </a:extLst>
          </p:cNvPr>
          <p:cNvSpPr>
            <a:spLocks noGrp="1"/>
          </p:cNvSpPr>
          <p:nvPr>
            <p:ph type="sldNum" sz="quarter" idx="12"/>
          </p:nvPr>
        </p:nvSpPr>
        <p:spPr>
          <a:xfrm>
            <a:off x="9304549"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AECF325-D233-F344-AC79-57AD704F0025}"/>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3" name="Content Placeholder 4">
            <a:extLst>
              <a:ext uri="{FF2B5EF4-FFF2-40B4-BE49-F238E27FC236}">
                <a16:creationId xmlns:a16="http://schemas.microsoft.com/office/drawing/2014/main" id="{4FF3FDF0-9A6C-26BE-A01E-551AB500EDD3}"/>
              </a:ext>
            </a:extLst>
          </p:cNvPr>
          <p:cNvGraphicFramePr>
            <a:graphicFrameLocks/>
          </p:cNvGraphicFramePr>
          <p:nvPr>
            <p:extLst>
              <p:ext uri="{D42A27DB-BD31-4B8C-83A1-F6EECF244321}">
                <p14:modId xmlns:p14="http://schemas.microsoft.com/office/powerpoint/2010/main" val="1245570747"/>
              </p:ext>
            </p:extLst>
          </p:nvPr>
        </p:nvGraphicFramePr>
        <p:xfrm>
          <a:off x="283029" y="1408941"/>
          <a:ext cx="5569983" cy="4453204"/>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37B15FA9-E2A7-AD16-B431-6A2A85BD5A25}"/>
              </a:ext>
            </a:extLst>
          </p:cNvPr>
          <p:cNvSpPr>
            <a:spLocks noGrp="1"/>
          </p:cNvSpPr>
          <p:nvPr>
            <p:ph type="title"/>
          </p:nvPr>
        </p:nvSpPr>
        <p:spPr>
          <a:xfrm>
            <a:off x="283029" y="128610"/>
            <a:ext cx="10227953" cy="693115"/>
          </a:xfrm>
        </p:spPr>
        <p:txBody>
          <a:bodyPr>
            <a:normAutofit fontScale="90000"/>
          </a:bodyPr>
          <a:lstStyle/>
          <a:p>
            <a:r>
              <a:rPr lang="el-GR" dirty="0"/>
              <a:t>‘Στις σημερινές συνθήκες, από πού πιστεύετε ότι προέρχονται οι μεγαλύτερες απειλές για την Ελλάδα;’</a:t>
            </a:r>
          </a:p>
        </p:txBody>
      </p:sp>
      <p:sp>
        <p:nvSpPr>
          <p:cNvPr id="8" name="Rectangle: Rounded Corners 7">
            <a:extLst>
              <a:ext uri="{FF2B5EF4-FFF2-40B4-BE49-F238E27FC236}">
                <a16:creationId xmlns:a16="http://schemas.microsoft.com/office/drawing/2014/main" id="{08C70921-E6BB-3203-08AA-22817F3B3BCF}"/>
              </a:ext>
            </a:extLst>
          </p:cNvPr>
          <p:cNvSpPr/>
          <p:nvPr/>
        </p:nvSpPr>
        <p:spPr>
          <a:xfrm>
            <a:off x="6220096" y="1289453"/>
            <a:ext cx="5756431" cy="2652627"/>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9" name="Content Placeholder 8">
            <a:extLst>
              <a:ext uri="{FF2B5EF4-FFF2-40B4-BE49-F238E27FC236}">
                <a16:creationId xmlns:a16="http://schemas.microsoft.com/office/drawing/2014/main" id="{260333BE-0AD1-EE9D-A8AE-93135171D04B}"/>
              </a:ext>
            </a:extLst>
          </p:cNvPr>
          <p:cNvGraphicFramePr>
            <a:graphicFrameLocks/>
          </p:cNvGraphicFramePr>
          <p:nvPr>
            <p:extLst>
              <p:ext uri="{D42A27DB-BD31-4B8C-83A1-F6EECF244321}">
                <p14:modId xmlns:p14="http://schemas.microsoft.com/office/powerpoint/2010/main" val="3937628218"/>
              </p:ext>
            </p:extLst>
          </p:nvPr>
        </p:nvGraphicFramePr>
        <p:xfrm>
          <a:off x="6452523" y="1662911"/>
          <a:ext cx="5282277" cy="216740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87BFE9D2-92F7-B621-60BB-23F857DB8361}"/>
              </a:ext>
            </a:extLst>
          </p:cNvPr>
          <p:cNvSpPr txBox="1"/>
          <p:nvPr/>
        </p:nvSpPr>
        <p:spPr>
          <a:xfrm>
            <a:off x="7930077" y="1329383"/>
            <a:ext cx="231832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Ανά πολιτική </a:t>
            </a:r>
            <a:r>
              <a:rPr kumimoji="0" lang="el-GR" sz="1200" b="1" i="0" u="none" strike="noStrike" kern="1200" cap="none" spc="0" normalizeH="0" baseline="0" noProof="0" dirty="0" err="1">
                <a:ln>
                  <a:noFill/>
                </a:ln>
                <a:solidFill>
                  <a:prstClr val="black"/>
                </a:solidFill>
                <a:effectLst/>
                <a:uLnTx/>
                <a:uFillTx/>
                <a:latin typeface="Calibri" panose="020F0502020204030204"/>
                <a:ea typeface="+mn-ea"/>
                <a:cs typeface="+mn-cs"/>
              </a:rPr>
              <a:t>αυτοτοποθέτηση</a:t>
            </a:r>
            <a:endPar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883F3A09-4E55-AE92-CBB3-8A44A9203E60}"/>
              </a:ext>
            </a:extLst>
          </p:cNvPr>
          <p:cNvSpPr/>
          <p:nvPr/>
        </p:nvSpPr>
        <p:spPr>
          <a:xfrm>
            <a:off x="6208810" y="4012157"/>
            <a:ext cx="5758608" cy="2432965"/>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Content Placeholder 8">
            <a:extLst>
              <a:ext uri="{FF2B5EF4-FFF2-40B4-BE49-F238E27FC236}">
                <a16:creationId xmlns:a16="http://schemas.microsoft.com/office/drawing/2014/main" id="{24812E83-2D75-3429-D1E6-96EC8BDADE2C}"/>
              </a:ext>
            </a:extLst>
          </p:cNvPr>
          <p:cNvGraphicFramePr>
            <a:graphicFrameLocks/>
          </p:cNvGraphicFramePr>
          <p:nvPr>
            <p:extLst>
              <p:ext uri="{D42A27DB-BD31-4B8C-83A1-F6EECF244321}">
                <p14:modId xmlns:p14="http://schemas.microsoft.com/office/powerpoint/2010/main" val="2711525371"/>
              </p:ext>
            </p:extLst>
          </p:nvPr>
        </p:nvGraphicFramePr>
        <p:xfrm>
          <a:off x="6421576" y="4260200"/>
          <a:ext cx="5333076" cy="2152437"/>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CA9BD596-2851-16C7-EE4B-3871A3CC2486}"/>
              </a:ext>
            </a:extLst>
          </p:cNvPr>
          <p:cNvSpPr txBox="1"/>
          <p:nvPr/>
        </p:nvSpPr>
        <p:spPr>
          <a:xfrm>
            <a:off x="7773912" y="4027498"/>
            <a:ext cx="262840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Ανά γενιές</a:t>
            </a:r>
          </a:p>
        </p:txBody>
      </p:sp>
    </p:spTree>
    <p:extLst>
      <p:ext uri="{BB962C8B-B14F-4D97-AF65-F5344CB8AC3E}">
        <p14:creationId xmlns:p14="http://schemas.microsoft.com/office/powerpoint/2010/main" val="428654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8" grpId="0" animBg="1"/>
      <p:bldGraphic spid="9" grpId="0">
        <p:bldAsOne/>
      </p:bldGraphic>
      <p:bldP spid="10" grpId="0"/>
      <p:bldP spid="11" grpId="0" animBg="1"/>
      <p:bldGraphic spid="12" grpId="0">
        <p:bldAsOne/>
      </p:bldGraphic>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98DE1-D146-FD2E-8357-910AA80DDF20}"/>
            </a:ext>
          </a:extLst>
        </p:cNvPr>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0961FF45-A101-C432-5561-4C9FA073DA45}"/>
              </a:ext>
            </a:extLst>
          </p:cNvPr>
          <p:cNvGraphicFramePr>
            <a:graphicFrameLocks noGrp="1"/>
          </p:cNvGraphicFramePr>
          <p:nvPr>
            <p:ph idx="1"/>
            <p:extLst>
              <p:ext uri="{D42A27DB-BD31-4B8C-83A1-F6EECF244321}">
                <p14:modId xmlns:p14="http://schemas.microsoft.com/office/powerpoint/2010/main" val="3487172061"/>
              </p:ext>
            </p:extLst>
          </p:nvPr>
        </p:nvGraphicFramePr>
        <p:xfrm>
          <a:off x="215472" y="1996249"/>
          <a:ext cx="5699760" cy="3276790"/>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A9F03EBB-BDBD-3021-C80D-F81297C5D06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2" name="Rectangle: Rounded Corners 1">
            <a:extLst>
              <a:ext uri="{FF2B5EF4-FFF2-40B4-BE49-F238E27FC236}">
                <a16:creationId xmlns:a16="http://schemas.microsoft.com/office/drawing/2014/main" id="{A3E201B3-F869-1C6E-BCA0-4F87B7D8A420}"/>
              </a:ext>
            </a:extLst>
          </p:cNvPr>
          <p:cNvSpPr/>
          <p:nvPr/>
        </p:nvSpPr>
        <p:spPr>
          <a:xfrm>
            <a:off x="169327" y="1889452"/>
            <a:ext cx="5884985" cy="3512408"/>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B47C0466-D595-9DDF-AA34-DF5498827042}"/>
              </a:ext>
            </a:extLst>
          </p:cNvPr>
          <p:cNvSpPr/>
          <p:nvPr/>
        </p:nvSpPr>
        <p:spPr>
          <a:xfrm>
            <a:off x="6212053" y="1401773"/>
            <a:ext cx="5755365" cy="2501800"/>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Content Placeholder 8">
            <a:extLst>
              <a:ext uri="{FF2B5EF4-FFF2-40B4-BE49-F238E27FC236}">
                <a16:creationId xmlns:a16="http://schemas.microsoft.com/office/drawing/2014/main" id="{5AB28F24-5879-3573-3A84-1CB51FB8FA80}"/>
              </a:ext>
            </a:extLst>
          </p:cNvPr>
          <p:cNvGraphicFramePr>
            <a:graphicFrameLocks/>
          </p:cNvGraphicFramePr>
          <p:nvPr>
            <p:extLst>
              <p:ext uri="{D42A27DB-BD31-4B8C-83A1-F6EECF244321}">
                <p14:modId xmlns:p14="http://schemas.microsoft.com/office/powerpoint/2010/main" val="336274162"/>
              </p:ext>
            </p:extLst>
          </p:nvPr>
        </p:nvGraphicFramePr>
        <p:xfrm>
          <a:off x="6444480" y="1695074"/>
          <a:ext cx="5310172" cy="2037399"/>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4">
            <a:extLst>
              <a:ext uri="{FF2B5EF4-FFF2-40B4-BE49-F238E27FC236}">
                <a16:creationId xmlns:a16="http://schemas.microsoft.com/office/drawing/2014/main" id="{21CB021E-322D-78D2-4EAA-6780FAC11097}"/>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 name="Title 9">
            <a:extLst>
              <a:ext uri="{FF2B5EF4-FFF2-40B4-BE49-F238E27FC236}">
                <a16:creationId xmlns:a16="http://schemas.microsoft.com/office/drawing/2014/main" id="{FE282A98-94F0-5068-99B0-7ACC51E50F24}"/>
              </a:ext>
            </a:extLst>
          </p:cNvPr>
          <p:cNvSpPr>
            <a:spLocks noGrp="1"/>
          </p:cNvSpPr>
          <p:nvPr>
            <p:ph type="title"/>
          </p:nvPr>
        </p:nvSpPr>
        <p:spPr>
          <a:xfrm>
            <a:off x="283030" y="223611"/>
            <a:ext cx="10200884" cy="693115"/>
          </a:xfrm>
        </p:spPr>
        <p:txBody>
          <a:bodyPr>
            <a:noAutofit/>
          </a:bodyPr>
          <a:lstStyle/>
          <a:p>
            <a:r>
              <a:rPr lang="el-GR" sz="2200" dirty="0"/>
              <a:t>‘Και ανεξάρτητα από τις πρώτες εντυπώσεις που προκαλούν τα πρώτα δείγματα γραφής του Ντόναλντ </a:t>
            </a:r>
            <a:r>
              <a:rPr lang="el-GR" sz="2200" dirty="0" err="1"/>
              <a:t>Τραμπ</a:t>
            </a:r>
            <a:r>
              <a:rPr lang="el-GR" sz="2200" dirty="0"/>
              <a:t> ως Προέδρου των ΗΠΑ, κατά τη γνώμη σας η Ευρώπη...’</a:t>
            </a:r>
          </a:p>
        </p:txBody>
      </p:sp>
      <p:sp>
        <p:nvSpPr>
          <p:cNvPr id="4" name="TextBox 3">
            <a:extLst>
              <a:ext uri="{FF2B5EF4-FFF2-40B4-BE49-F238E27FC236}">
                <a16:creationId xmlns:a16="http://schemas.microsoft.com/office/drawing/2014/main" id="{0E79C795-7E6E-E4D4-9B13-95EB06111D43}"/>
              </a:ext>
            </a:extLst>
          </p:cNvPr>
          <p:cNvSpPr txBox="1"/>
          <p:nvPr/>
        </p:nvSpPr>
        <p:spPr>
          <a:xfrm>
            <a:off x="1952655" y="1907833"/>
            <a:ext cx="231832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Σύνολο</a:t>
            </a:r>
          </a:p>
        </p:txBody>
      </p:sp>
      <p:sp>
        <p:nvSpPr>
          <p:cNvPr id="5" name="TextBox 4">
            <a:extLst>
              <a:ext uri="{FF2B5EF4-FFF2-40B4-BE49-F238E27FC236}">
                <a16:creationId xmlns:a16="http://schemas.microsoft.com/office/drawing/2014/main" id="{5AF4584C-16BA-F222-CECE-D983BA8A1FC2}"/>
              </a:ext>
            </a:extLst>
          </p:cNvPr>
          <p:cNvSpPr txBox="1"/>
          <p:nvPr/>
        </p:nvSpPr>
        <p:spPr>
          <a:xfrm>
            <a:off x="7931104" y="1465197"/>
            <a:ext cx="231832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Ανά πολιτική </a:t>
            </a:r>
            <a:r>
              <a:rPr kumimoji="0" lang="el-GR" sz="1200" b="1" i="0" u="none" strike="noStrike" kern="1200" cap="none" spc="0" normalizeH="0" baseline="0" noProof="0" dirty="0" err="1">
                <a:ln>
                  <a:noFill/>
                </a:ln>
                <a:solidFill>
                  <a:prstClr val="black"/>
                </a:solidFill>
                <a:effectLst/>
                <a:uLnTx/>
                <a:uFillTx/>
                <a:latin typeface="Calibri" panose="020F0502020204030204"/>
                <a:ea typeface="+mn-ea"/>
                <a:cs typeface="+mn-cs"/>
              </a:rPr>
              <a:t>αυτοτοποθέτηση</a:t>
            </a:r>
            <a:endPar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AD2FCF47-8EA3-6852-E3BC-618EFC4AD16A}"/>
              </a:ext>
            </a:extLst>
          </p:cNvPr>
          <p:cNvSpPr/>
          <p:nvPr/>
        </p:nvSpPr>
        <p:spPr>
          <a:xfrm>
            <a:off x="6208810" y="4012158"/>
            <a:ext cx="5755365" cy="2337100"/>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1" name="Content Placeholder 8">
            <a:extLst>
              <a:ext uri="{FF2B5EF4-FFF2-40B4-BE49-F238E27FC236}">
                <a16:creationId xmlns:a16="http://schemas.microsoft.com/office/drawing/2014/main" id="{F6DA88C9-FAE7-E6D0-DBCA-B1849C456EBB}"/>
              </a:ext>
            </a:extLst>
          </p:cNvPr>
          <p:cNvGraphicFramePr>
            <a:graphicFrameLocks/>
          </p:cNvGraphicFramePr>
          <p:nvPr>
            <p:extLst>
              <p:ext uri="{D42A27DB-BD31-4B8C-83A1-F6EECF244321}">
                <p14:modId xmlns:p14="http://schemas.microsoft.com/office/powerpoint/2010/main" val="1126217914"/>
              </p:ext>
            </p:extLst>
          </p:nvPr>
        </p:nvGraphicFramePr>
        <p:xfrm>
          <a:off x="6421576" y="4196820"/>
          <a:ext cx="5333076" cy="2152437"/>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A5C124FE-BE8F-5D6C-8DEC-47280FA5E320}"/>
              </a:ext>
            </a:extLst>
          </p:cNvPr>
          <p:cNvSpPr txBox="1"/>
          <p:nvPr/>
        </p:nvSpPr>
        <p:spPr>
          <a:xfrm>
            <a:off x="7773912" y="3990199"/>
            <a:ext cx="262840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Ανά γενιές</a:t>
            </a:r>
          </a:p>
        </p:txBody>
      </p:sp>
    </p:spTree>
    <p:extLst>
      <p:ext uri="{BB962C8B-B14F-4D97-AF65-F5344CB8AC3E}">
        <p14:creationId xmlns:p14="http://schemas.microsoft.com/office/powerpoint/2010/main" val="409351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2" grpId="0" animBg="1"/>
      <p:bldP spid="6" grpId="0" animBg="1"/>
      <p:bldGraphic spid="7" grpId="0">
        <p:bldAsOne/>
      </p:bldGraphic>
      <p:bldP spid="4" grpId="0"/>
      <p:bldP spid="5" grpId="0"/>
      <p:bldP spid="8" grpId="0" animBg="1"/>
      <p:bldGraphic spid="11" grpId="0">
        <p:bldAsOne/>
      </p:bldGraphic>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D7D3D-0056-2358-2A4E-7184436C81DB}"/>
            </a:ext>
          </a:extLst>
        </p:cNvPr>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CDD709E1-33A3-0DBD-D779-6EFCC051A6B0}"/>
              </a:ext>
            </a:extLst>
          </p:cNvPr>
          <p:cNvGraphicFramePr>
            <a:graphicFrameLocks noGrp="1"/>
          </p:cNvGraphicFramePr>
          <p:nvPr>
            <p:ph idx="1"/>
            <p:extLst>
              <p:ext uri="{D42A27DB-BD31-4B8C-83A1-F6EECF244321}">
                <p14:modId xmlns:p14="http://schemas.microsoft.com/office/powerpoint/2010/main" val="1166653790"/>
              </p:ext>
            </p:extLst>
          </p:nvPr>
        </p:nvGraphicFramePr>
        <p:xfrm>
          <a:off x="215472" y="1996249"/>
          <a:ext cx="5699760" cy="3276790"/>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1B6EE92F-BB4B-A255-D1D0-1C812E51F0E7}"/>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3" name="Slide Number Placeholder 4">
            <a:extLst>
              <a:ext uri="{FF2B5EF4-FFF2-40B4-BE49-F238E27FC236}">
                <a16:creationId xmlns:a16="http://schemas.microsoft.com/office/drawing/2014/main" id="{2C7ED9F5-8239-A755-D0F8-4C36257D1FE0}"/>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 name="Title 9">
            <a:extLst>
              <a:ext uri="{FF2B5EF4-FFF2-40B4-BE49-F238E27FC236}">
                <a16:creationId xmlns:a16="http://schemas.microsoft.com/office/drawing/2014/main" id="{6927875E-EAB9-B6DE-A993-8BF08CA82D57}"/>
              </a:ext>
            </a:extLst>
          </p:cNvPr>
          <p:cNvSpPr>
            <a:spLocks noGrp="1"/>
          </p:cNvSpPr>
          <p:nvPr>
            <p:ph type="title"/>
          </p:nvPr>
        </p:nvSpPr>
        <p:spPr>
          <a:xfrm>
            <a:off x="215472" y="197555"/>
            <a:ext cx="10200884" cy="693115"/>
          </a:xfrm>
        </p:spPr>
        <p:txBody>
          <a:bodyPr>
            <a:noAutofit/>
          </a:bodyPr>
          <a:lstStyle/>
          <a:p>
            <a:r>
              <a:rPr lang="el-GR" sz="2200" dirty="0"/>
              <a:t>‘Πιστεύετε ότι στο άμεσο μέλλον η Ε.Ε. και οι ΗΠΑ θα συνεχίσουν να είναι συμμαχικές δυνάμεις ή θα ακολουθήσουν ξεχωριστούς δρόμους;’</a:t>
            </a:r>
          </a:p>
        </p:txBody>
      </p:sp>
      <p:sp>
        <p:nvSpPr>
          <p:cNvPr id="4" name="TextBox 3">
            <a:extLst>
              <a:ext uri="{FF2B5EF4-FFF2-40B4-BE49-F238E27FC236}">
                <a16:creationId xmlns:a16="http://schemas.microsoft.com/office/drawing/2014/main" id="{5B302E2A-B25C-5DF2-DB24-5302303D99F1}"/>
              </a:ext>
            </a:extLst>
          </p:cNvPr>
          <p:cNvSpPr txBox="1"/>
          <p:nvPr/>
        </p:nvSpPr>
        <p:spPr>
          <a:xfrm>
            <a:off x="1952655" y="1907833"/>
            <a:ext cx="231832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Σύνολο</a:t>
            </a:r>
          </a:p>
        </p:txBody>
      </p:sp>
      <p:graphicFrame>
        <p:nvGraphicFramePr>
          <p:cNvPr id="8" name="Content Placeholder 9">
            <a:extLst>
              <a:ext uri="{FF2B5EF4-FFF2-40B4-BE49-F238E27FC236}">
                <a16:creationId xmlns:a16="http://schemas.microsoft.com/office/drawing/2014/main" id="{D1D3296B-A17D-9A46-41E3-7E319B5A64B9}"/>
              </a:ext>
            </a:extLst>
          </p:cNvPr>
          <p:cNvGraphicFramePr>
            <a:graphicFrameLocks noGrp="1"/>
          </p:cNvGraphicFramePr>
          <p:nvPr>
            <p:extLst>
              <p:ext uri="{D42A27DB-BD31-4B8C-83A1-F6EECF244321}">
                <p14:modId xmlns:p14="http://schemas.microsoft.com/office/powerpoint/2010/main" val="130102757"/>
              </p:ext>
            </p:extLst>
          </p:nvPr>
        </p:nvGraphicFramePr>
        <p:xfrm>
          <a:off x="6534798" y="3805962"/>
          <a:ext cx="5065354" cy="2309474"/>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Rounded Corners 10">
            <a:extLst>
              <a:ext uri="{FF2B5EF4-FFF2-40B4-BE49-F238E27FC236}">
                <a16:creationId xmlns:a16="http://schemas.microsoft.com/office/drawing/2014/main" id="{53788137-3039-771B-6291-585B25B409F5}"/>
              </a:ext>
            </a:extLst>
          </p:cNvPr>
          <p:cNvSpPr/>
          <p:nvPr/>
        </p:nvSpPr>
        <p:spPr>
          <a:xfrm>
            <a:off x="6054309" y="3918846"/>
            <a:ext cx="5758609" cy="2367542"/>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AC1205B3-64ED-555B-3E5B-523950837C18}"/>
              </a:ext>
            </a:extLst>
          </p:cNvPr>
          <p:cNvSpPr/>
          <p:nvPr/>
        </p:nvSpPr>
        <p:spPr>
          <a:xfrm>
            <a:off x="6054310" y="1326170"/>
            <a:ext cx="5758608" cy="2432965"/>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3" name="Content Placeholder 8">
            <a:extLst>
              <a:ext uri="{FF2B5EF4-FFF2-40B4-BE49-F238E27FC236}">
                <a16:creationId xmlns:a16="http://schemas.microsoft.com/office/drawing/2014/main" id="{2CF5FE7A-E15D-CE73-9D81-E8800B676E80}"/>
              </a:ext>
            </a:extLst>
          </p:cNvPr>
          <p:cNvGraphicFramePr>
            <a:graphicFrameLocks/>
          </p:cNvGraphicFramePr>
          <p:nvPr>
            <p:extLst>
              <p:ext uri="{D42A27DB-BD31-4B8C-83A1-F6EECF244321}">
                <p14:modId xmlns:p14="http://schemas.microsoft.com/office/powerpoint/2010/main" val="857574629"/>
              </p:ext>
            </p:extLst>
          </p:nvPr>
        </p:nvGraphicFramePr>
        <p:xfrm>
          <a:off x="6267076" y="1574213"/>
          <a:ext cx="5333076" cy="215243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3C983BC8-9A31-7F23-1353-4451A790C244}"/>
              </a:ext>
            </a:extLst>
          </p:cNvPr>
          <p:cNvSpPr txBox="1"/>
          <p:nvPr/>
        </p:nvSpPr>
        <p:spPr>
          <a:xfrm>
            <a:off x="6642540" y="1341511"/>
            <a:ext cx="470408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Ανά </a:t>
            </a:r>
            <a:r>
              <a:rPr lang="el-GR" sz="1200" b="1" dirty="0">
                <a:solidFill>
                  <a:prstClr val="black"/>
                </a:solidFill>
                <a:latin typeface="Calibri" panose="020F0502020204030204"/>
              </a:rPr>
              <a:t>α</a:t>
            </a:r>
            <a:r>
              <a:rPr kumimoji="0" lang="el-GR" sz="1200" b="1" i="0" u="none" strike="noStrike" kern="1200" cap="none" spc="0" normalizeH="0" baseline="0" noProof="0" dirty="0" err="1">
                <a:ln>
                  <a:noFill/>
                </a:ln>
                <a:solidFill>
                  <a:prstClr val="black"/>
                </a:solidFill>
                <a:effectLst/>
                <a:uLnTx/>
                <a:uFillTx/>
                <a:latin typeface="Calibri" panose="020F0502020204030204"/>
                <a:ea typeface="+mn-ea"/>
                <a:cs typeface="+mn-cs"/>
              </a:rPr>
              <a:t>ντίληψη</a:t>
            </a: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 για τη δημοκρατικότητα διακυβέρνησης </a:t>
            </a:r>
          </a:p>
        </p:txBody>
      </p:sp>
      <p:sp>
        <p:nvSpPr>
          <p:cNvPr id="15" name="Rectangle: Rounded Corners 14">
            <a:extLst>
              <a:ext uri="{FF2B5EF4-FFF2-40B4-BE49-F238E27FC236}">
                <a16:creationId xmlns:a16="http://schemas.microsoft.com/office/drawing/2014/main" id="{0B5FF9F4-951B-7830-F229-C980C48FB3EF}"/>
              </a:ext>
            </a:extLst>
          </p:cNvPr>
          <p:cNvSpPr/>
          <p:nvPr/>
        </p:nvSpPr>
        <p:spPr>
          <a:xfrm>
            <a:off x="169327" y="1889452"/>
            <a:ext cx="5745905" cy="3495348"/>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75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4" grpId="0"/>
      <p:bldGraphic spid="8" grpId="0">
        <p:bldAsOne/>
      </p:bldGraphic>
      <p:bldP spid="11" grpId="0" animBg="1"/>
      <p:bldP spid="12" grpId="0" animBg="1"/>
      <p:bldGraphic spid="13" grpId="0">
        <p:bldAsOne/>
      </p:bldGraphic>
      <p:bldP spid="14" grpId="0"/>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55456-BD13-FB4B-9987-8210C1356011}"/>
            </a:ext>
          </a:extLst>
        </p:cNvPr>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9C6515E8-6CCE-6C0F-B38E-8E9F8EC429D8}"/>
              </a:ext>
            </a:extLst>
          </p:cNvPr>
          <p:cNvGraphicFramePr>
            <a:graphicFrameLocks noGrp="1"/>
          </p:cNvGraphicFramePr>
          <p:nvPr>
            <p:ph idx="1"/>
            <p:extLst>
              <p:ext uri="{D42A27DB-BD31-4B8C-83A1-F6EECF244321}">
                <p14:modId xmlns:p14="http://schemas.microsoft.com/office/powerpoint/2010/main" val="2885152852"/>
              </p:ext>
            </p:extLst>
          </p:nvPr>
        </p:nvGraphicFramePr>
        <p:xfrm>
          <a:off x="215472" y="1996249"/>
          <a:ext cx="5699760" cy="3276790"/>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686E6C60-3E88-7A2D-518C-2A4EBEA0E458}"/>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2" name="Rectangle: Rounded Corners 1">
            <a:extLst>
              <a:ext uri="{FF2B5EF4-FFF2-40B4-BE49-F238E27FC236}">
                <a16:creationId xmlns:a16="http://schemas.microsoft.com/office/drawing/2014/main" id="{2A34DAFE-FBB0-D66A-02BD-408A238DBFAA}"/>
              </a:ext>
            </a:extLst>
          </p:cNvPr>
          <p:cNvSpPr/>
          <p:nvPr/>
        </p:nvSpPr>
        <p:spPr>
          <a:xfrm>
            <a:off x="169327" y="1889452"/>
            <a:ext cx="5884985" cy="3512408"/>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895D0B4A-825D-E803-1A35-AD8828CD8A3A}"/>
              </a:ext>
            </a:extLst>
          </p:cNvPr>
          <p:cNvSpPr/>
          <p:nvPr/>
        </p:nvSpPr>
        <p:spPr>
          <a:xfrm>
            <a:off x="6211082" y="1262755"/>
            <a:ext cx="5738288" cy="2444489"/>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4">
            <a:extLst>
              <a:ext uri="{FF2B5EF4-FFF2-40B4-BE49-F238E27FC236}">
                <a16:creationId xmlns:a16="http://schemas.microsoft.com/office/drawing/2014/main" id="{72863DF8-99AB-C0C0-8B6F-CF0F8340A960}"/>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757D7B9-5F8C-0B3A-D69A-0B76DEBDA0CC}"/>
              </a:ext>
            </a:extLst>
          </p:cNvPr>
          <p:cNvSpPr txBox="1"/>
          <p:nvPr/>
        </p:nvSpPr>
        <p:spPr>
          <a:xfrm>
            <a:off x="1952655" y="1907833"/>
            <a:ext cx="231832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Σύνολο</a:t>
            </a:r>
          </a:p>
        </p:txBody>
      </p:sp>
      <p:sp>
        <p:nvSpPr>
          <p:cNvPr id="12" name="Title 11">
            <a:extLst>
              <a:ext uri="{FF2B5EF4-FFF2-40B4-BE49-F238E27FC236}">
                <a16:creationId xmlns:a16="http://schemas.microsoft.com/office/drawing/2014/main" id="{1DB644D9-7149-6EC3-9CE7-63E88C34420E}"/>
              </a:ext>
            </a:extLst>
          </p:cNvPr>
          <p:cNvSpPr>
            <a:spLocks noGrp="1"/>
          </p:cNvSpPr>
          <p:nvPr>
            <p:ph type="title"/>
          </p:nvPr>
        </p:nvSpPr>
        <p:spPr>
          <a:xfrm>
            <a:off x="283029" y="142132"/>
            <a:ext cx="10345387" cy="693115"/>
          </a:xfrm>
        </p:spPr>
        <p:txBody>
          <a:bodyPr>
            <a:normAutofit/>
          </a:bodyPr>
          <a:lstStyle/>
          <a:p>
            <a:r>
              <a:rPr lang="el-GR" sz="2200" dirty="0"/>
              <a:t>‘Και σε αυτή την περίπτωση, με ποιον πρέπει να πάει η Ελλάδα;’</a:t>
            </a:r>
            <a:br>
              <a:rPr lang="el-GR" dirty="0"/>
            </a:br>
            <a:r>
              <a:rPr lang="el-GR" sz="1600" dirty="0"/>
              <a:t>(Βάση: το 37% που πιστεύουν ότι οι ΗΠΑ και η ΕΕ θα ακολουθήσουν ξεχωριστούς δρόμους στο μέλλον )</a:t>
            </a:r>
          </a:p>
        </p:txBody>
      </p:sp>
      <p:graphicFrame>
        <p:nvGraphicFramePr>
          <p:cNvPr id="10" name="Content Placeholder 8">
            <a:extLst>
              <a:ext uri="{FF2B5EF4-FFF2-40B4-BE49-F238E27FC236}">
                <a16:creationId xmlns:a16="http://schemas.microsoft.com/office/drawing/2014/main" id="{BB9B452B-19CD-54F6-5DA4-F37DA4E2FB50}"/>
              </a:ext>
            </a:extLst>
          </p:cNvPr>
          <p:cNvGraphicFramePr>
            <a:graphicFrameLocks/>
          </p:cNvGraphicFramePr>
          <p:nvPr>
            <p:extLst>
              <p:ext uri="{D42A27DB-BD31-4B8C-83A1-F6EECF244321}">
                <p14:modId xmlns:p14="http://schemas.microsoft.com/office/powerpoint/2010/main" val="371410062"/>
              </p:ext>
            </p:extLst>
          </p:nvPr>
        </p:nvGraphicFramePr>
        <p:xfrm>
          <a:off x="6417558" y="1579684"/>
          <a:ext cx="5243667" cy="2146667"/>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FD25979A-46D5-9FFC-4167-D528A9A819FA}"/>
              </a:ext>
            </a:extLst>
          </p:cNvPr>
          <p:cNvSpPr txBox="1"/>
          <p:nvPr/>
        </p:nvSpPr>
        <p:spPr>
          <a:xfrm>
            <a:off x="7921062" y="1302685"/>
            <a:ext cx="231832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Ανά πολιτική </a:t>
            </a:r>
            <a:r>
              <a:rPr kumimoji="0" lang="el-GR" sz="1200" b="1" i="0" u="none" strike="noStrike" kern="1200" cap="none" spc="0" normalizeH="0" baseline="0" noProof="0" dirty="0" err="1">
                <a:ln>
                  <a:noFill/>
                </a:ln>
                <a:solidFill>
                  <a:prstClr val="black"/>
                </a:solidFill>
                <a:effectLst/>
                <a:uLnTx/>
                <a:uFillTx/>
                <a:latin typeface="Calibri" panose="020F0502020204030204"/>
                <a:ea typeface="+mn-ea"/>
                <a:cs typeface="+mn-cs"/>
              </a:rPr>
              <a:t>αυτοτοποθέτηση</a:t>
            </a:r>
            <a:endPar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CF709464-2E2B-FD71-1C33-4250E8362B4D}"/>
              </a:ext>
            </a:extLst>
          </p:cNvPr>
          <p:cNvSpPr/>
          <p:nvPr/>
        </p:nvSpPr>
        <p:spPr>
          <a:xfrm>
            <a:off x="6204792" y="3858639"/>
            <a:ext cx="5738288" cy="2284986"/>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3" name="Content Placeholder 8">
            <a:extLst>
              <a:ext uri="{FF2B5EF4-FFF2-40B4-BE49-F238E27FC236}">
                <a16:creationId xmlns:a16="http://schemas.microsoft.com/office/drawing/2014/main" id="{32516DFB-5BF3-3804-7014-3CAB83FA0166}"/>
              </a:ext>
            </a:extLst>
          </p:cNvPr>
          <p:cNvGraphicFramePr>
            <a:graphicFrameLocks/>
          </p:cNvGraphicFramePr>
          <p:nvPr>
            <p:extLst>
              <p:ext uri="{D42A27DB-BD31-4B8C-83A1-F6EECF244321}">
                <p14:modId xmlns:p14="http://schemas.microsoft.com/office/powerpoint/2010/main" val="2057074166"/>
              </p:ext>
            </p:extLst>
          </p:nvPr>
        </p:nvGraphicFramePr>
        <p:xfrm>
          <a:off x="6417558" y="4106681"/>
          <a:ext cx="5333076" cy="215243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70D8E046-734E-86C6-CAC3-DA8ACB975EAE}"/>
              </a:ext>
            </a:extLst>
          </p:cNvPr>
          <p:cNvSpPr txBox="1"/>
          <p:nvPr/>
        </p:nvSpPr>
        <p:spPr>
          <a:xfrm>
            <a:off x="6793022" y="3873979"/>
            <a:ext cx="470408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Ανά </a:t>
            </a:r>
            <a:r>
              <a:rPr lang="el-GR" sz="1200" b="1" dirty="0">
                <a:solidFill>
                  <a:prstClr val="black"/>
                </a:solidFill>
                <a:latin typeface="Calibri" panose="020F0502020204030204"/>
              </a:rPr>
              <a:t>α</a:t>
            </a:r>
            <a:r>
              <a:rPr kumimoji="0" lang="el-GR" sz="1200" b="1" i="0" u="none" strike="noStrike" kern="1200" cap="none" spc="0" normalizeH="0" baseline="0" noProof="0" dirty="0" err="1">
                <a:ln>
                  <a:noFill/>
                </a:ln>
                <a:solidFill>
                  <a:prstClr val="black"/>
                </a:solidFill>
                <a:effectLst/>
                <a:uLnTx/>
                <a:uFillTx/>
                <a:latin typeface="Calibri" panose="020F0502020204030204"/>
                <a:ea typeface="+mn-ea"/>
                <a:cs typeface="+mn-cs"/>
              </a:rPr>
              <a:t>ντίληψη</a:t>
            </a: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 για τη δημοκρατικότητα διακυβέρνησης </a:t>
            </a:r>
          </a:p>
        </p:txBody>
      </p:sp>
    </p:spTree>
    <p:extLst>
      <p:ext uri="{BB962C8B-B14F-4D97-AF65-F5344CB8AC3E}">
        <p14:creationId xmlns:p14="http://schemas.microsoft.com/office/powerpoint/2010/main" val="201557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2" grpId="0" animBg="1"/>
      <p:bldP spid="6" grpId="0" animBg="1"/>
      <p:bldP spid="4" grpId="0"/>
      <p:bldGraphic spid="10" grpId="0">
        <p:bldAsOne/>
      </p:bldGraphic>
      <p:bldP spid="11" grpId="0"/>
      <p:bldP spid="8" grpId="0" animBg="1"/>
      <p:bldGraphic spid="13" grpId="0">
        <p:bldAsOne/>
      </p:bldGraphic>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71C9B-384A-FD9F-04E9-91BCBCCA1525}"/>
            </a:ext>
          </a:extLst>
        </p:cNvPr>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1C7F2DFC-8350-A910-4FE2-72C688D01150}"/>
              </a:ext>
            </a:extLst>
          </p:cNvPr>
          <p:cNvGraphicFramePr>
            <a:graphicFrameLocks noGrp="1"/>
          </p:cNvGraphicFramePr>
          <p:nvPr>
            <p:ph idx="1"/>
            <p:extLst>
              <p:ext uri="{D42A27DB-BD31-4B8C-83A1-F6EECF244321}">
                <p14:modId xmlns:p14="http://schemas.microsoft.com/office/powerpoint/2010/main" val="3236543938"/>
              </p:ext>
            </p:extLst>
          </p:nvPr>
        </p:nvGraphicFramePr>
        <p:xfrm>
          <a:off x="215472" y="1996249"/>
          <a:ext cx="5699760" cy="3276790"/>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862B5050-192D-200A-65A8-3CA9D4930EE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2" name="Rectangle: Rounded Corners 1">
            <a:extLst>
              <a:ext uri="{FF2B5EF4-FFF2-40B4-BE49-F238E27FC236}">
                <a16:creationId xmlns:a16="http://schemas.microsoft.com/office/drawing/2014/main" id="{D89A393A-2B72-DFF5-4677-78B40AAB8C00}"/>
              </a:ext>
            </a:extLst>
          </p:cNvPr>
          <p:cNvSpPr/>
          <p:nvPr/>
        </p:nvSpPr>
        <p:spPr>
          <a:xfrm>
            <a:off x="169327" y="1889452"/>
            <a:ext cx="5884985" cy="3512408"/>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70671477-58B6-ECEB-597B-8591F63B2904}"/>
              </a:ext>
            </a:extLst>
          </p:cNvPr>
          <p:cNvSpPr/>
          <p:nvPr/>
        </p:nvSpPr>
        <p:spPr>
          <a:xfrm>
            <a:off x="6220097" y="1300173"/>
            <a:ext cx="5683128" cy="2432965"/>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Content Placeholder 8">
            <a:extLst>
              <a:ext uri="{FF2B5EF4-FFF2-40B4-BE49-F238E27FC236}">
                <a16:creationId xmlns:a16="http://schemas.microsoft.com/office/drawing/2014/main" id="{8413A93C-0E32-1A1A-6C8A-E7DA274C1368}"/>
              </a:ext>
            </a:extLst>
          </p:cNvPr>
          <p:cNvGraphicFramePr>
            <a:graphicFrameLocks/>
          </p:cNvGraphicFramePr>
          <p:nvPr>
            <p:extLst>
              <p:ext uri="{D42A27DB-BD31-4B8C-83A1-F6EECF244321}">
                <p14:modId xmlns:p14="http://schemas.microsoft.com/office/powerpoint/2010/main" val="1042989711"/>
              </p:ext>
            </p:extLst>
          </p:nvPr>
        </p:nvGraphicFramePr>
        <p:xfrm>
          <a:off x="6452523" y="1588461"/>
          <a:ext cx="5298111" cy="2008543"/>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4">
            <a:extLst>
              <a:ext uri="{FF2B5EF4-FFF2-40B4-BE49-F238E27FC236}">
                <a16:creationId xmlns:a16="http://schemas.microsoft.com/office/drawing/2014/main" id="{A0121F45-B2A3-37A5-26D4-32A49F22F027}"/>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 name="Title 9">
            <a:extLst>
              <a:ext uri="{FF2B5EF4-FFF2-40B4-BE49-F238E27FC236}">
                <a16:creationId xmlns:a16="http://schemas.microsoft.com/office/drawing/2014/main" id="{0BB6A823-A406-5FF5-BC3A-E9ABF57FAAA1}"/>
              </a:ext>
            </a:extLst>
          </p:cNvPr>
          <p:cNvSpPr>
            <a:spLocks noGrp="1"/>
          </p:cNvSpPr>
          <p:nvPr>
            <p:ph type="title"/>
          </p:nvPr>
        </p:nvSpPr>
        <p:spPr>
          <a:xfrm>
            <a:off x="283030" y="223611"/>
            <a:ext cx="10200884" cy="693115"/>
          </a:xfrm>
        </p:spPr>
        <p:txBody>
          <a:bodyPr>
            <a:noAutofit/>
          </a:bodyPr>
          <a:lstStyle/>
          <a:p>
            <a:r>
              <a:rPr lang="el-GR" sz="2200" dirty="0"/>
              <a:t>‘Και ποια πιστεύετε ότι είναι η θέση της Δύσης στον σημερινό κόσμο;’</a:t>
            </a:r>
          </a:p>
        </p:txBody>
      </p:sp>
      <p:sp>
        <p:nvSpPr>
          <p:cNvPr id="4" name="TextBox 3">
            <a:extLst>
              <a:ext uri="{FF2B5EF4-FFF2-40B4-BE49-F238E27FC236}">
                <a16:creationId xmlns:a16="http://schemas.microsoft.com/office/drawing/2014/main" id="{0AC474B0-8D27-2E7F-D48E-7F902E2812F0}"/>
              </a:ext>
            </a:extLst>
          </p:cNvPr>
          <p:cNvSpPr txBox="1"/>
          <p:nvPr/>
        </p:nvSpPr>
        <p:spPr>
          <a:xfrm>
            <a:off x="1952655" y="1907833"/>
            <a:ext cx="231832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Σύνολο</a:t>
            </a:r>
          </a:p>
        </p:txBody>
      </p:sp>
      <p:sp>
        <p:nvSpPr>
          <p:cNvPr id="5" name="TextBox 4">
            <a:extLst>
              <a:ext uri="{FF2B5EF4-FFF2-40B4-BE49-F238E27FC236}">
                <a16:creationId xmlns:a16="http://schemas.microsoft.com/office/drawing/2014/main" id="{104803A3-4B92-761C-7B2A-9FC8875F0995}"/>
              </a:ext>
            </a:extLst>
          </p:cNvPr>
          <p:cNvSpPr txBox="1"/>
          <p:nvPr/>
        </p:nvSpPr>
        <p:spPr>
          <a:xfrm>
            <a:off x="7930077" y="1340102"/>
            <a:ext cx="231832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Ανά πολιτική </a:t>
            </a:r>
            <a:r>
              <a:rPr kumimoji="0" lang="el-GR" sz="1200" b="1" i="0" u="none" strike="noStrike" kern="1200" cap="none" spc="0" normalizeH="0" baseline="0" noProof="0" dirty="0" err="1">
                <a:ln>
                  <a:noFill/>
                </a:ln>
                <a:solidFill>
                  <a:prstClr val="black"/>
                </a:solidFill>
                <a:effectLst/>
                <a:uLnTx/>
                <a:uFillTx/>
                <a:latin typeface="Calibri" panose="020F0502020204030204"/>
                <a:ea typeface="+mn-ea"/>
                <a:cs typeface="+mn-cs"/>
              </a:rPr>
              <a:t>αυτοτοποθέτηση</a:t>
            </a:r>
            <a:endPar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37A7D528-C6FF-D7B8-6DE4-90946957DF65}"/>
              </a:ext>
            </a:extLst>
          </p:cNvPr>
          <p:cNvSpPr/>
          <p:nvPr/>
        </p:nvSpPr>
        <p:spPr>
          <a:xfrm>
            <a:off x="6204792" y="3858639"/>
            <a:ext cx="5698433" cy="2313562"/>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1" name="Content Placeholder 8">
            <a:extLst>
              <a:ext uri="{FF2B5EF4-FFF2-40B4-BE49-F238E27FC236}">
                <a16:creationId xmlns:a16="http://schemas.microsoft.com/office/drawing/2014/main" id="{D77CE9D7-0D74-ACBE-4C53-95D2E256B425}"/>
              </a:ext>
            </a:extLst>
          </p:cNvPr>
          <p:cNvGraphicFramePr>
            <a:graphicFrameLocks/>
          </p:cNvGraphicFramePr>
          <p:nvPr>
            <p:extLst>
              <p:ext uri="{D42A27DB-BD31-4B8C-83A1-F6EECF244321}">
                <p14:modId xmlns:p14="http://schemas.microsoft.com/office/powerpoint/2010/main" val="3060968100"/>
              </p:ext>
            </p:extLst>
          </p:nvPr>
        </p:nvGraphicFramePr>
        <p:xfrm>
          <a:off x="6417558" y="4106681"/>
          <a:ext cx="5333076" cy="2152437"/>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4EA97F3D-5217-7EFC-5616-6C3311EA4407}"/>
              </a:ext>
            </a:extLst>
          </p:cNvPr>
          <p:cNvSpPr txBox="1"/>
          <p:nvPr/>
        </p:nvSpPr>
        <p:spPr>
          <a:xfrm>
            <a:off x="6793022" y="3873979"/>
            <a:ext cx="470408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Ανά </a:t>
            </a:r>
            <a:r>
              <a:rPr lang="el-GR" sz="1200" b="1" dirty="0">
                <a:solidFill>
                  <a:prstClr val="black"/>
                </a:solidFill>
                <a:latin typeface="Calibri" panose="020F0502020204030204"/>
              </a:rPr>
              <a:t>α</a:t>
            </a:r>
            <a:r>
              <a:rPr kumimoji="0" lang="el-GR" sz="1200" b="1" i="0" u="none" strike="noStrike" kern="1200" cap="none" spc="0" normalizeH="0" baseline="0" noProof="0" dirty="0" err="1">
                <a:ln>
                  <a:noFill/>
                </a:ln>
                <a:solidFill>
                  <a:prstClr val="black"/>
                </a:solidFill>
                <a:effectLst/>
                <a:uLnTx/>
                <a:uFillTx/>
                <a:latin typeface="Calibri" panose="020F0502020204030204"/>
                <a:ea typeface="+mn-ea"/>
                <a:cs typeface="+mn-cs"/>
              </a:rPr>
              <a:t>ντίληψη</a:t>
            </a: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 για τη δημοκρατικότητα διακυβέρνησης </a:t>
            </a:r>
          </a:p>
        </p:txBody>
      </p:sp>
    </p:spTree>
    <p:extLst>
      <p:ext uri="{BB962C8B-B14F-4D97-AF65-F5344CB8AC3E}">
        <p14:creationId xmlns:p14="http://schemas.microsoft.com/office/powerpoint/2010/main" val="101569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2" grpId="0" animBg="1"/>
      <p:bldP spid="6" grpId="0" animBg="1"/>
      <p:bldGraphic spid="7" grpId="0">
        <p:bldAsOne/>
      </p:bldGraphic>
      <p:bldP spid="4" grpId="0"/>
      <p:bldP spid="5" grpId="0"/>
      <p:bldP spid="8" grpId="0" animBg="1"/>
      <p:bldGraphic spid="11" grpId="0">
        <p:bldAsOne/>
      </p:bldGraphic>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05B5C1-BDBC-8711-1564-5CFB6B5546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90A3F5-8DEE-BC1D-77C4-DEFCBD2C3D39}"/>
              </a:ext>
            </a:extLst>
          </p:cNvPr>
          <p:cNvSpPr>
            <a:spLocks noGrp="1"/>
          </p:cNvSpPr>
          <p:nvPr>
            <p:ph type="ctrTitle"/>
          </p:nvPr>
        </p:nvSpPr>
        <p:spPr>
          <a:xfrm>
            <a:off x="408286" y="2304369"/>
            <a:ext cx="7538560" cy="2387600"/>
          </a:xfrm>
        </p:spPr>
        <p:txBody>
          <a:bodyPr anchor="ctr">
            <a:noAutofit/>
          </a:bodyPr>
          <a:lstStyle/>
          <a:p>
            <a:pPr algn="l">
              <a:lnSpc>
                <a:spcPct val="100000"/>
              </a:lnSpc>
            </a:pPr>
            <a:r>
              <a:rPr lang="el-GR" sz="3000" dirty="0">
                <a:solidFill>
                  <a:schemeClr val="accent1"/>
                </a:solidFill>
                <a:effectLst>
                  <a:outerShdw blurRad="38100" dist="38100" dir="2700000" algn="tl">
                    <a:srgbClr val="000000">
                      <a:alpha val="43137"/>
                    </a:srgbClr>
                  </a:outerShdw>
                </a:effectLst>
              </a:rPr>
              <a:t>Η 28η Φεβρουαρίου 2025 και ο καταιγισμός των εξελίξεων</a:t>
            </a:r>
            <a:br>
              <a:rPr lang="el-GR" sz="2800" dirty="0">
                <a:solidFill>
                  <a:schemeClr val="accent1"/>
                </a:solidFill>
                <a:effectLst>
                  <a:outerShdw blurRad="38100" dist="38100" dir="2700000" algn="tl">
                    <a:srgbClr val="000000">
                      <a:alpha val="43137"/>
                    </a:srgbClr>
                  </a:outerShdw>
                </a:effectLst>
              </a:rPr>
            </a:br>
            <a:br>
              <a:rPr lang="el-GR" sz="2800" dirty="0">
                <a:solidFill>
                  <a:schemeClr val="accent1"/>
                </a:solidFill>
                <a:effectLst>
                  <a:outerShdw blurRad="38100" dist="38100" dir="2700000" algn="tl">
                    <a:srgbClr val="000000">
                      <a:alpha val="43137"/>
                    </a:srgbClr>
                  </a:outerShdw>
                </a:effectLst>
              </a:rPr>
            </a:br>
            <a:r>
              <a:rPr lang="el-GR" sz="2800" dirty="0">
                <a:solidFill>
                  <a:schemeClr val="accent5"/>
                </a:solidFill>
                <a:effectLst>
                  <a:outerShdw blurRad="38100" dist="38100" dir="2700000" algn="tl">
                    <a:srgbClr val="000000">
                      <a:alpha val="43137"/>
                    </a:srgbClr>
                  </a:outerShdw>
                </a:effectLst>
              </a:rPr>
              <a:t>Ελλάδα, Ευρώπη, Δύση σε σημείο καμπής</a:t>
            </a:r>
          </a:p>
        </p:txBody>
      </p:sp>
      <p:sp>
        <p:nvSpPr>
          <p:cNvPr id="5" name="Subtitle 4">
            <a:extLst>
              <a:ext uri="{FF2B5EF4-FFF2-40B4-BE49-F238E27FC236}">
                <a16:creationId xmlns:a16="http://schemas.microsoft.com/office/drawing/2014/main" id="{7F426A45-12A7-FDDB-7820-A676136BBF1A}"/>
              </a:ext>
            </a:extLst>
          </p:cNvPr>
          <p:cNvSpPr>
            <a:spLocks noGrp="1"/>
          </p:cNvSpPr>
          <p:nvPr>
            <p:ph type="subTitle" idx="1"/>
          </p:nvPr>
        </p:nvSpPr>
        <p:spPr>
          <a:xfrm>
            <a:off x="547057" y="5390120"/>
            <a:ext cx="6552662" cy="1237218"/>
          </a:xfrm>
        </p:spPr>
        <p:txBody>
          <a:bodyPr/>
          <a:lstStyle/>
          <a:p>
            <a:pPr algn="l"/>
            <a:r>
              <a:rPr lang="el-GR" dirty="0">
                <a:solidFill>
                  <a:schemeClr val="accent1"/>
                </a:solidFill>
              </a:rPr>
              <a:t>Μάρτιος 2025</a:t>
            </a:r>
          </a:p>
        </p:txBody>
      </p:sp>
      <p:pic>
        <p:nvPicPr>
          <p:cNvPr id="14" name="Picture 13" descr="A group of colorful lights&#10;&#10;Description automatically generated">
            <a:extLst>
              <a:ext uri="{FF2B5EF4-FFF2-40B4-BE49-F238E27FC236}">
                <a16:creationId xmlns:a16="http://schemas.microsoft.com/office/drawing/2014/main" id="{A4278013-E783-B251-EDAD-325FBECF45F4}"/>
              </a:ext>
            </a:extLst>
          </p:cNvPr>
          <p:cNvPicPr>
            <a:picLocks noChangeAspect="1"/>
          </p:cNvPicPr>
          <p:nvPr/>
        </p:nvPicPr>
        <p:blipFill rotWithShape="1">
          <a:blip r:embed="rId2">
            <a:extLst>
              <a:ext uri="{28A0092B-C50C-407E-A947-70E740481C1C}">
                <a14:useLocalDpi xmlns:a14="http://schemas.microsoft.com/office/drawing/2010/main" val="0"/>
              </a:ext>
            </a:extLst>
          </a:blip>
          <a:srcRect l="11052" r="9950" b="3"/>
          <a:stretch/>
        </p:blipFill>
        <p:spPr>
          <a:xfrm>
            <a:off x="7574103" y="2049433"/>
            <a:ext cx="2040674" cy="2040674"/>
          </a:xfrm>
          <a:custGeom>
            <a:avLst/>
            <a:gdLst/>
            <a:ahLst/>
            <a:cxnLst/>
            <a:rect l="l" t="t" r="r" b="b"/>
            <a:pathLst>
              <a:path w="2040674" h="2040674">
                <a:moveTo>
                  <a:pt x="1020337" y="0"/>
                </a:moveTo>
                <a:cubicBezTo>
                  <a:pt x="1583854" y="0"/>
                  <a:pt x="2040674" y="456820"/>
                  <a:pt x="2040674" y="1020337"/>
                </a:cubicBezTo>
                <a:cubicBezTo>
                  <a:pt x="2040674" y="1583854"/>
                  <a:pt x="1583854" y="2040674"/>
                  <a:pt x="1020337" y="2040674"/>
                </a:cubicBezTo>
                <a:cubicBezTo>
                  <a:pt x="456820" y="2040674"/>
                  <a:pt x="0" y="1583854"/>
                  <a:pt x="0" y="1020337"/>
                </a:cubicBezTo>
                <a:cubicBezTo>
                  <a:pt x="0" y="456820"/>
                  <a:pt x="456820" y="0"/>
                  <a:pt x="1020337" y="0"/>
                </a:cubicBezTo>
                <a:close/>
              </a:path>
            </a:pathLst>
          </a:custGeom>
        </p:spPr>
      </p:pic>
      <p:pic>
        <p:nvPicPr>
          <p:cNvPr id="15" name="Picture 14" descr="A triangle shaped neon lights&#10;&#10;Description automatically generated with medium confidence">
            <a:extLst>
              <a:ext uri="{FF2B5EF4-FFF2-40B4-BE49-F238E27FC236}">
                <a16:creationId xmlns:a16="http://schemas.microsoft.com/office/drawing/2014/main" id="{E338DEC1-B711-06BB-D410-3B2B99A6C2DA}"/>
              </a:ext>
            </a:extLst>
          </p:cNvPr>
          <p:cNvPicPr>
            <a:picLocks noChangeAspect="1"/>
          </p:cNvPicPr>
          <p:nvPr/>
        </p:nvPicPr>
        <p:blipFill rotWithShape="1">
          <a:blip r:embed="rId3">
            <a:extLst>
              <a:ext uri="{28A0092B-C50C-407E-A947-70E740481C1C}">
                <a14:useLocalDpi xmlns:a14="http://schemas.microsoft.com/office/drawing/2010/main" val="0"/>
              </a:ext>
            </a:extLst>
          </a:blip>
          <a:srcRect l="9764" r="12804" b="-5"/>
          <a:stretch/>
        </p:blipFill>
        <p:spPr>
          <a:xfrm>
            <a:off x="9140635" y="9"/>
            <a:ext cx="3051365" cy="3113305"/>
          </a:xfrm>
          <a:custGeom>
            <a:avLst/>
            <a:gdLst/>
            <a:ahLst/>
            <a:cxnLst/>
            <a:rect l="l" t="t" r="r" b="b"/>
            <a:pathLst>
              <a:path w="2866840" h="2925044">
                <a:moveTo>
                  <a:pt x="1437601" y="0"/>
                </a:moveTo>
                <a:lnTo>
                  <a:pt x="1488735" y="0"/>
                </a:lnTo>
                <a:lnTo>
                  <a:pt x="1612768" y="6263"/>
                </a:lnTo>
                <a:cubicBezTo>
                  <a:pt x="2203017" y="66206"/>
                  <a:pt x="2689551" y="476982"/>
                  <a:pt x="2860554" y="1026775"/>
                </a:cubicBezTo>
                <a:lnTo>
                  <a:pt x="2866840" y="1051223"/>
                </a:lnTo>
                <a:lnTo>
                  <a:pt x="2866840" y="1872530"/>
                </a:lnTo>
                <a:lnTo>
                  <a:pt x="2860554" y="1896978"/>
                </a:lnTo>
                <a:cubicBezTo>
                  <a:pt x="2675300" y="2492588"/>
                  <a:pt x="2119737" y="2925044"/>
                  <a:pt x="1463168" y="2925044"/>
                </a:cubicBezTo>
                <a:cubicBezTo>
                  <a:pt x="655082" y="2925044"/>
                  <a:pt x="0" y="2269962"/>
                  <a:pt x="0" y="1461877"/>
                </a:cubicBezTo>
                <a:cubicBezTo>
                  <a:pt x="0" y="704296"/>
                  <a:pt x="575756" y="81192"/>
                  <a:pt x="1313568" y="6263"/>
                </a:cubicBezTo>
                <a:close/>
              </a:path>
            </a:pathLst>
          </a:custGeom>
        </p:spPr>
      </p:pic>
      <p:pic>
        <p:nvPicPr>
          <p:cNvPr id="16" name="Content Placeholder 4" descr="A group of neon lights in a triangle shape&#10;&#10;Description automatically generated">
            <a:extLst>
              <a:ext uri="{FF2B5EF4-FFF2-40B4-BE49-F238E27FC236}">
                <a16:creationId xmlns:a16="http://schemas.microsoft.com/office/drawing/2014/main" id="{D06DB591-F051-2ED0-BA76-353B65A55EB7}"/>
              </a:ext>
            </a:extLst>
          </p:cNvPr>
          <p:cNvPicPr>
            <a:picLocks noChangeAspect="1"/>
          </p:cNvPicPr>
          <p:nvPr/>
        </p:nvPicPr>
        <p:blipFill rotWithShape="1">
          <a:blip r:embed="rId4">
            <a:extLst>
              <a:ext uri="{28A0092B-C50C-407E-A947-70E740481C1C}">
                <a14:useLocalDpi xmlns:a14="http://schemas.microsoft.com/office/drawing/2010/main" val="0"/>
              </a:ext>
            </a:extLst>
          </a:blip>
          <a:srcRect l="9243" r="8749" b="2"/>
          <a:stretch/>
        </p:blipFill>
        <p:spPr>
          <a:xfrm>
            <a:off x="8490856" y="3292673"/>
            <a:ext cx="3701143" cy="3565327"/>
          </a:xfrm>
          <a:custGeom>
            <a:avLst/>
            <a:gdLst/>
            <a:ahLst/>
            <a:cxnLst/>
            <a:rect l="l" t="t" r="r" b="b"/>
            <a:pathLst>
              <a:path w="5923214" h="5705857">
                <a:moveTo>
                  <a:pt x="3612238" y="0"/>
                </a:moveTo>
                <a:cubicBezTo>
                  <a:pt x="4485043" y="0"/>
                  <a:pt x="5285549" y="309553"/>
                  <a:pt x="5909957" y="824860"/>
                </a:cubicBezTo>
                <a:lnTo>
                  <a:pt x="5923214" y="836909"/>
                </a:lnTo>
                <a:lnTo>
                  <a:pt x="5923214" y="5705857"/>
                </a:lnTo>
                <a:lnTo>
                  <a:pt x="672237" y="5705857"/>
                </a:lnTo>
                <a:lnTo>
                  <a:pt x="616914" y="5631875"/>
                </a:lnTo>
                <a:cubicBezTo>
                  <a:pt x="227427" y="5055358"/>
                  <a:pt x="0" y="4360357"/>
                  <a:pt x="0" y="3612238"/>
                </a:cubicBezTo>
                <a:cubicBezTo>
                  <a:pt x="0" y="1617255"/>
                  <a:pt x="1617255" y="0"/>
                  <a:pt x="3612238" y="0"/>
                </a:cubicBezTo>
                <a:close/>
              </a:path>
            </a:pathLst>
          </a:custGeom>
        </p:spPr>
      </p:pic>
      <p:pic>
        <p:nvPicPr>
          <p:cNvPr id="7" name="Picture 6" descr="A logo with a circle and a circle&#10;&#10;AI-generated content may be incorrect.">
            <a:extLst>
              <a:ext uri="{FF2B5EF4-FFF2-40B4-BE49-F238E27FC236}">
                <a16:creationId xmlns:a16="http://schemas.microsoft.com/office/drawing/2014/main" id="{F01E1B43-0782-E1C1-DEC0-1ECE89AF42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296" y="849271"/>
            <a:ext cx="1289450" cy="756947"/>
          </a:xfrm>
          <a:prstGeom prst="rect">
            <a:avLst/>
          </a:prstGeom>
        </p:spPr>
      </p:pic>
    </p:spTree>
    <p:extLst>
      <p:ext uri="{BB962C8B-B14F-4D97-AF65-F5344CB8AC3E}">
        <p14:creationId xmlns:p14="http://schemas.microsoft.com/office/powerpoint/2010/main" val="1940823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81522-D57F-9EFC-EC40-5943B8D9264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AAADB27-79D0-48E1-CA52-C58EB9D70034}"/>
              </a:ext>
            </a:extLst>
          </p:cNvPr>
          <p:cNvSpPr/>
          <p:nvPr/>
        </p:nvSpPr>
        <p:spPr>
          <a:xfrm>
            <a:off x="2622679" y="2736803"/>
            <a:ext cx="1831484" cy="1997757"/>
          </a:xfrm>
          <a:custGeom>
            <a:avLst/>
            <a:gdLst>
              <a:gd name="connsiteX0" fmla="*/ 0 w 4514739"/>
              <a:gd name="connsiteY0" fmla="*/ 0 h 3314776"/>
              <a:gd name="connsiteX1" fmla="*/ 4514739 w 4514739"/>
              <a:gd name="connsiteY1" fmla="*/ 0 h 3314776"/>
              <a:gd name="connsiteX2" fmla="*/ 4514739 w 4514739"/>
              <a:gd name="connsiteY2" fmla="*/ 3314776 h 3314776"/>
              <a:gd name="connsiteX3" fmla="*/ 0 w 4514739"/>
              <a:gd name="connsiteY3" fmla="*/ 3314776 h 3314776"/>
              <a:gd name="connsiteX4" fmla="*/ 0 w 4514739"/>
              <a:gd name="connsiteY4" fmla="*/ 0 h 3314776"/>
              <a:gd name="connsiteX0" fmla="*/ 0 w 4514739"/>
              <a:gd name="connsiteY0" fmla="*/ 731520 h 4046296"/>
              <a:gd name="connsiteX1" fmla="*/ 4514739 w 4514739"/>
              <a:gd name="connsiteY1" fmla="*/ 0 h 4046296"/>
              <a:gd name="connsiteX2" fmla="*/ 4514739 w 4514739"/>
              <a:gd name="connsiteY2" fmla="*/ 4046296 h 4046296"/>
              <a:gd name="connsiteX3" fmla="*/ 0 w 4514739"/>
              <a:gd name="connsiteY3" fmla="*/ 4046296 h 4046296"/>
              <a:gd name="connsiteX4" fmla="*/ 0 w 4514739"/>
              <a:gd name="connsiteY4" fmla="*/ 731520 h 404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4739" h="4046296">
                <a:moveTo>
                  <a:pt x="0" y="731520"/>
                </a:moveTo>
                <a:lnTo>
                  <a:pt x="4514739" y="0"/>
                </a:lnTo>
                <a:lnTo>
                  <a:pt x="4514739" y="4046296"/>
                </a:lnTo>
                <a:lnTo>
                  <a:pt x="0" y="4046296"/>
                </a:lnTo>
                <a:lnTo>
                  <a:pt x="0" y="7315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reeform 9281">
            <a:extLst>
              <a:ext uri="{FF2B5EF4-FFF2-40B4-BE49-F238E27FC236}">
                <a16:creationId xmlns:a16="http://schemas.microsoft.com/office/drawing/2014/main" id="{033C9A96-D05B-CB7A-5AD6-5FC328DD7720}"/>
              </a:ext>
            </a:extLst>
          </p:cNvPr>
          <p:cNvSpPr>
            <a:spLocks noChangeArrowheads="1"/>
          </p:cNvSpPr>
          <p:nvPr/>
        </p:nvSpPr>
        <p:spPr bwMode="auto">
          <a:xfrm>
            <a:off x="2622679" y="2263597"/>
            <a:ext cx="1831484" cy="976187"/>
          </a:xfrm>
          <a:custGeom>
            <a:avLst/>
            <a:gdLst>
              <a:gd name="T0" fmla="*/ 440 w 553"/>
              <a:gd name="T1" fmla="*/ 44 h 299"/>
              <a:gd name="T2" fmla="*/ 172 w 553"/>
              <a:gd name="T3" fmla="*/ 44 h 299"/>
              <a:gd name="T4" fmla="*/ 0 w 553"/>
              <a:gd name="T5" fmla="*/ 254 h 299"/>
              <a:gd name="T6" fmla="*/ 440 w 553"/>
              <a:gd name="T7" fmla="*/ 254 h 299"/>
              <a:gd name="T8" fmla="*/ 440 w 553"/>
              <a:gd name="T9" fmla="*/ 298 h 299"/>
              <a:gd name="T10" fmla="*/ 477 w 553"/>
              <a:gd name="T11" fmla="*/ 249 h 299"/>
              <a:gd name="T12" fmla="*/ 552 w 553"/>
              <a:gd name="T13" fmla="*/ 149 h 299"/>
              <a:gd name="T14" fmla="*/ 477 w 553"/>
              <a:gd name="T15" fmla="*/ 48 h 299"/>
              <a:gd name="T16" fmla="*/ 440 w 553"/>
              <a:gd name="T17" fmla="*/ 0 h 299"/>
              <a:gd name="T18" fmla="*/ 440 w 553"/>
              <a:gd name="T19" fmla="*/ 4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299">
                <a:moveTo>
                  <a:pt x="440" y="44"/>
                </a:moveTo>
                <a:lnTo>
                  <a:pt x="172" y="44"/>
                </a:lnTo>
                <a:lnTo>
                  <a:pt x="0" y="254"/>
                </a:lnTo>
                <a:lnTo>
                  <a:pt x="440" y="254"/>
                </a:lnTo>
                <a:lnTo>
                  <a:pt x="440" y="298"/>
                </a:lnTo>
                <a:lnTo>
                  <a:pt x="477" y="249"/>
                </a:lnTo>
                <a:lnTo>
                  <a:pt x="552" y="149"/>
                </a:lnTo>
                <a:lnTo>
                  <a:pt x="477" y="48"/>
                </a:lnTo>
                <a:lnTo>
                  <a:pt x="440" y="0"/>
                </a:lnTo>
                <a:lnTo>
                  <a:pt x="440" y="44"/>
                </a:ln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7D37AD94-12E3-5453-607B-B453ACF6A6E7}"/>
              </a:ext>
            </a:extLst>
          </p:cNvPr>
          <p:cNvGrpSpPr/>
          <p:nvPr/>
        </p:nvGrpSpPr>
        <p:grpSpPr>
          <a:xfrm>
            <a:off x="2977121" y="3589911"/>
            <a:ext cx="1256306" cy="837750"/>
            <a:chOff x="2475239" y="7140111"/>
            <a:chExt cx="3478342" cy="1696795"/>
          </a:xfrm>
        </p:grpSpPr>
        <p:sp>
          <p:nvSpPr>
            <p:cNvPr id="23" name="Rectangle 22">
              <a:extLst>
                <a:ext uri="{FF2B5EF4-FFF2-40B4-BE49-F238E27FC236}">
                  <a16:creationId xmlns:a16="http://schemas.microsoft.com/office/drawing/2014/main" id="{86AF4C6E-9D2B-D4D1-45DF-A51C018E0B71}"/>
                </a:ext>
              </a:extLst>
            </p:cNvPr>
            <p:cNvSpPr/>
            <p:nvPr/>
          </p:nvSpPr>
          <p:spPr>
            <a:xfrm>
              <a:off x="2505609" y="7140111"/>
              <a:ext cx="3447972" cy="49870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281B10"/>
                </a:solidFill>
                <a:effectLst/>
                <a:uLnTx/>
                <a:uFillTx/>
                <a:ea typeface="Roboto Medium" panose="02000000000000000000" pitchFamily="2" charset="0"/>
                <a:cs typeface="Montserrat" charset="0"/>
              </a:endParaRPr>
            </a:p>
          </p:txBody>
        </p:sp>
        <p:sp>
          <p:nvSpPr>
            <p:cNvPr id="24" name="TextBox 23">
              <a:extLst>
                <a:ext uri="{FF2B5EF4-FFF2-40B4-BE49-F238E27FC236}">
                  <a16:creationId xmlns:a16="http://schemas.microsoft.com/office/drawing/2014/main" id="{71F93E5E-DF8A-A4B0-F1F1-504B4B6632D7}"/>
                </a:ext>
              </a:extLst>
            </p:cNvPr>
            <p:cNvSpPr txBox="1"/>
            <p:nvPr/>
          </p:nvSpPr>
          <p:spPr>
            <a:xfrm>
              <a:off x="2475239" y="7714828"/>
              <a:ext cx="3478342" cy="11220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000" dirty="0"/>
                <a:t>Προσδοκίες, Ανησυχίες και Συγκυρία</a:t>
              </a:r>
              <a:endParaRPr kumimoji="0" lang="en-US" sz="1000" b="0" i="0" u="none" strike="noStrike" kern="1200" cap="none" spc="0" normalizeH="0" baseline="0" noProof="0" dirty="0">
                <a:ln>
                  <a:noFill/>
                </a:ln>
                <a:solidFill>
                  <a:prstClr val="black"/>
                </a:solidFill>
                <a:effectLst/>
                <a:uLnTx/>
                <a:uFillTx/>
                <a:ea typeface="Lato Light" panose="020F0502020204030203" pitchFamily="34" charset="0"/>
                <a:cs typeface="Lato Light" panose="020F0502020204030203" pitchFamily="34" charset="0"/>
              </a:endParaRPr>
            </a:p>
          </p:txBody>
        </p:sp>
      </p:grpSp>
      <p:sp>
        <p:nvSpPr>
          <p:cNvPr id="25" name="Rectangle 24">
            <a:extLst>
              <a:ext uri="{FF2B5EF4-FFF2-40B4-BE49-F238E27FC236}">
                <a16:creationId xmlns:a16="http://schemas.microsoft.com/office/drawing/2014/main" id="{9F6028B7-348A-E641-B585-F1BC6B0A731A}"/>
              </a:ext>
            </a:extLst>
          </p:cNvPr>
          <p:cNvSpPr/>
          <p:nvPr/>
        </p:nvSpPr>
        <p:spPr>
          <a:xfrm>
            <a:off x="3268363" y="2543336"/>
            <a:ext cx="695768"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rPr>
              <a:t>01</a:t>
            </a:r>
          </a:p>
        </p:txBody>
      </p:sp>
      <p:sp>
        <p:nvSpPr>
          <p:cNvPr id="3" name="Slide Number Placeholder 3">
            <a:extLst>
              <a:ext uri="{FF2B5EF4-FFF2-40B4-BE49-F238E27FC236}">
                <a16:creationId xmlns:a16="http://schemas.microsoft.com/office/drawing/2014/main" id="{140B82CB-E62C-A283-B8C2-C5B56F5B46D6}"/>
              </a:ext>
            </a:extLst>
          </p:cNvPr>
          <p:cNvSpPr>
            <a:spLocks noGrp="1"/>
          </p:cNvSpPr>
          <p:nvPr>
            <p:ph type="sldNum" sz="quarter" idx="12"/>
          </p:nvPr>
        </p:nvSpPr>
        <p:spPr>
          <a:xfrm>
            <a:off x="9295024"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40" name="Rectangle 8">
            <a:extLst>
              <a:ext uri="{FF2B5EF4-FFF2-40B4-BE49-F238E27FC236}">
                <a16:creationId xmlns:a16="http://schemas.microsoft.com/office/drawing/2014/main" id="{DC606040-9FF2-144F-783A-8B066C4A0047}"/>
              </a:ext>
            </a:extLst>
          </p:cNvPr>
          <p:cNvSpPr/>
          <p:nvPr/>
        </p:nvSpPr>
        <p:spPr>
          <a:xfrm>
            <a:off x="4575006" y="2777443"/>
            <a:ext cx="1831484" cy="1997757"/>
          </a:xfrm>
          <a:custGeom>
            <a:avLst/>
            <a:gdLst>
              <a:gd name="connsiteX0" fmla="*/ 0 w 4514739"/>
              <a:gd name="connsiteY0" fmla="*/ 0 h 3314776"/>
              <a:gd name="connsiteX1" fmla="*/ 4514739 w 4514739"/>
              <a:gd name="connsiteY1" fmla="*/ 0 h 3314776"/>
              <a:gd name="connsiteX2" fmla="*/ 4514739 w 4514739"/>
              <a:gd name="connsiteY2" fmla="*/ 3314776 h 3314776"/>
              <a:gd name="connsiteX3" fmla="*/ 0 w 4514739"/>
              <a:gd name="connsiteY3" fmla="*/ 3314776 h 3314776"/>
              <a:gd name="connsiteX4" fmla="*/ 0 w 4514739"/>
              <a:gd name="connsiteY4" fmla="*/ 0 h 3314776"/>
              <a:gd name="connsiteX0" fmla="*/ 0 w 4514739"/>
              <a:gd name="connsiteY0" fmla="*/ 731520 h 4046296"/>
              <a:gd name="connsiteX1" fmla="*/ 4514739 w 4514739"/>
              <a:gd name="connsiteY1" fmla="*/ 0 h 4046296"/>
              <a:gd name="connsiteX2" fmla="*/ 4514739 w 4514739"/>
              <a:gd name="connsiteY2" fmla="*/ 4046296 h 4046296"/>
              <a:gd name="connsiteX3" fmla="*/ 0 w 4514739"/>
              <a:gd name="connsiteY3" fmla="*/ 4046296 h 4046296"/>
              <a:gd name="connsiteX4" fmla="*/ 0 w 4514739"/>
              <a:gd name="connsiteY4" fmla="*/ 731520 h 404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4739" h="4046296">
                <a:moveTo>
                  <a:pt x="0" y="731520"/>
                </a:moveTo>
                <a:lnTo>
                  <a:pt x="4514739" y="0"/>
                </a:lnTo>
                <a:lnTo>
                  <a:pt x="4514739" y="4046296"/>
                </a:lnTo>
                <a:lnTo>
                  <a:pt x="0" y="4046296"/>
                </a:lnTo>
                <a:lnTo>
                  <a:pt x="0" y="7315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9281">
            <a:extLst>
              <a:ext uri="{FF2B5EF4-FFF2-40B4-BE49-F238E27FC236}">
                <a16:creationId xmlns:a16="http://schemas.microsoft.com/office/drawing/2014/main" id="{CDF4C7F3-ECCF-E0CE-E036-7FC95324E670}"/>
              </a:ext>
            </a:extLst>
          </p:cNvPr>
          <p:cNvSpPr>
            <a:spLocks noChangeArrowheads="1"/>
          </p:cNvSpPr>
          <p:nvPr/>
        </p:nvSpPr>
        <p:spPr bwMode="auto">
          <a:xfrm>
            <a:off x="4575006" y="2304237"/>
            <a:ext cx="1831484" cy="976187"/>
          </a:xfrm>
          <a:custGeom>
            <a:avLst/>
            <a:gdLst>
              <a:gd name="T0" fmla="*/ 440 w 553"/>
              <a:gd name="T1" fmla="*/ 44 h 299"/>
              <a:gd name="T2" fmla="*/ 172 w 553"/>
              <a:gd name="T3" fmla="*/ 44 h 299"/>
              <a:gd name="T4" fmla="*/ 0 w 553"/>
              <a:gd name="T5" fmla="*/ 254 h 299"/>
              <a:gd name="T6" fmla="*/ 440 w 553"/>
              <a:gd name="T7" fmla="*/ 254 h 299"/>
              <a:gd name="T8" fmla="*/ 440 w 553"/>
              <a:gd name="T9" fmla="*/ 298 h 299"/>
              <a:gd name="T10" fmla="*/ 477 w 553"/>
              <a:gd name="T11" fmla="*/ 249 h 299"/>
              <a:gd name="T12" fmla="*/ 552 w 553"/>
              <a:gd name="T13" fmla="*/ 149 h 299"/>
              <a:gd name="T14" fmla="*/ 477 w 553"/>
              <a:gd name="T15" fmla="*/ 48 h 299"/>
              <a:gd name="T16" fmla="*/ 440 w 553"/>
              <a:gd name="T17" fmla="*/ 0 h 299"/>
              <a:gd name="T18" fmla="*/ 440 w 553"/>
              <a:gd name="T19" fmla="*/ 4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299">
                <a:moveTo>
                  <a:pt x="440" y="44"/>
                </a:moveTo>
                <a:lnTo>
                  <a:pt x="172" y="44"/>
                </a:lnTo>
                <a:lnTo>
                  <a:pt x="0" y="254"/>
                </a:lnTo>
                <a:lnTo>
                  <a:pt x="440" y="254"/>
                </a:lnTo>
                <a:lnTo>
                  <a:pt x="440" y="298"/>
                </a:lnTo>
                <a:lnTo>
                  <a:pt x="477" y="249"/>
                </a:lnTo>
                <a:lnTo>
                  <a:pt x="552" y="149"/>
                </a:lnTo>
                <a:lnTo>
                  <a:pt x="477" y="48"/>
                </a:lnTo>
                <a:lnTo>
                  <a:pt x="440" y="0"/>
                </a:lnTo>
                <a:lnTo>
                  <a:pt x="440" y="44"/>
                </a:lnTo>
              </a:path>
            </a:pathLst>
          </a:custGeom>
          <a:solidFill>
            <a:schemeClr val="accent6"/>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2" name="Group 41">
            <a:extLst>
              <a:ext uri="{FF2B5EF4-FFF2-40B4-BE49-F238E27FC236}">
                <a16:creationId xmlns:a16="http://schemas.microsoft.com/office/drawing/2014/main" id="{2A4C3613-0396-3942-E90B-8858A7BC878B}"/>
              </a:ext>
            </a:extLst>
          </p:cNvPr>
          <p:cNvGrpSpPr/>
          <p:nvPr/>
        </p:nvGrpSpPr>
        <p:grpSpPr>
          <a:xfrm>
            <a:off x="4929448" y="3630557"/>
            <a:ext cx="1256306" cy="683862"/>
            <a:chOff x="2475239" y="7140111"/>
            <a:chExt cx="3478342" cy="1385105"/>
          </a:xfrm>
        </p:grpSpPr>
        <p:sp>
          <p:nvSpPr>
            <p:cNvPr id="43" name="Rectangle 42">
              <a:extLst>
                <a:ext uri="{FF2B5EF4-FFF2-40B4-BE49-F238E27FC236}">
                  <a16:creationId xmlns:a16="http://schemas.microsoft.com/office/drawing/2014/main" id="{F948DB5F-D967-CFCC-F66D-7F4BEC346EE7}"/>
                </a:ext>
              </a:extLst>
            </p:cNvPr>
            <p:cNvSpPr/>
            <p:nvPr/>
          </p:nvSpPr>
          <p:spPr>
            <a:xfrm>
              <a:off x="2505609" y="7140111"/>
              <a:ext cx="3447972" cy="49870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281B10"/>
                </a:solidFill>
                <a:effectLst/>
                <a:uLnTx/>
                <a:uFillTx/>
                <a:ea typeface="Roboto Medium" panose="02000000000000000000" pitchFamily="2" charset="0"/>
                <a:cs typeface="Montserrat" charset="0"/>
              </a:endParaRPr>
            </a:p>
          </p:txBody>
        </p:sp>
        <p:sp>
          <p:nvSpPr>
            <p:cNvPr id="44" name="TextBox 43">
              <a:extLst>
                <a:ext uri="{FF2B5EF4-FFF2-40B4-BE49-F238E27FC236}">
                  <a16:creationId xmlns:a16="http://schemas.microsoft.com/office/drawing/2014/main" id="{79CB3485-E2A0-A695-9999-5EC96B820336}"/>
                </a:ext>
              </a:extLst>
            </p:cNvPr>
            <p:cNvSpPr txBox="1"/>
            <p:nvPr/>
          </p:nvSpPr>
          <p:spPr>
            <a:xfrm>
              <a:off x="2475239" y="7714827"/>
              <a:ext cx="3478342" cy="8103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000" dirty="0"/>
                <a:t>Δημοκρατία και Πολιτική Κουλτούρα</a:t>
              </a:r>
              <a:endParaRPr kumimoji="0" lang="en-US" sz="1000" b="0" i="0" u="none" strike="noStrike" kern="1200" cap="none" spc="0" normalizeH="0" baseline="0" noProof="0" dirty="0">
                <a:ln>
                  <a:noFill/>
                </a:ln>
                <a:solidFill>
                  <a:prstClr val="black"/>
                </a:solidFill>
                <a:effectLst/>
                <a:uLnTx/>
                <a:uFillTx/>
                <a:ea typeface="Lato Light" panose="020F0502020204030203" pitchFamily="34" charset="0"/>
                <a:cs typeface="Lato Light" panose="020F0502020204030203" pitchFamily="34" charset="0"/>
              </a:endParaRPr>
            </a:p>
          </p:txBody>
        </p:sp>
      </p:grpSp>
      <p:sp>
        <p:nvSpPr>
          <p:cNvPr id="45" name="Rectangle 44">
            <a:extLst>
              <a:ext uri="{FF2B5EF4-FFF2-40B4-BE49-F238E27FC236}">
                <a16:creationId xmlns:a16="http://schemas.microsoft.com/office/drawing/2014/main" id="{647463CA-0CDC-A0EA-613D-614FAB5538D3}"/>
              </a:ext>
            </a:extLst>
          </p:cNvPr>
          <p:cNvSpPr/>
          <p:nvPr/>
        </p:nvSpPr>
        <p:spPr>
          <a:xfrm>
            <a:off x="5220690" y="2583976"/>
            <a:ext cx="695768"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rPr>
              <a:t>0</a:t>
            </a:r>
            <a:r>
              <a:rPr kumimoji="0" lang="el-GR"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rPr>
              <a:t>2</a:t>
            </a:r>
            <a:endParaRPr kumimoji="0" lang="en-US"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endParaRPr>
          </a:p>
        </p:txBody>
      </p:sp>
      <p:sp>
        <p:nvSpPr>
          <p:cNvPr id="46" name="Rectangle 8">
            <a:extLst>
              <a:ext uri="{FF2B5EF4-FFF2-40B4-BE49-F238E27FC236}">
                <a16:creationId xmlns:a16="http://schemas.microsoft.com/office/drawing/2014/main" id="{985D0E68-B412-718C-BA0A-0E14381E354C}"/>
              </a:ext>
            </a:extLst>
          </p:cNvPr>
          <p:cNvSpPr/>
          <p:nvPr/>
        </p:nvSpPr>
        <p:spPr>
          <a:xfrm>
            <a:off x="6576526" y="2777443"/>
            <a:ext cx="1831484" cy="1997757"/>
          </a:xfrm>
          <a:custGeom>
            <a:avLst/>
            <a:gdLst>
              <a:gd name="connsiteX0" fmla="*/ 0 w 4514739"/>
              <a:gd name="connsiteY0" fmla="*/ 0 h 3314776"/>
              <a:gd name="connsiteX1" fmla="*/ 4514739 w 4514739"/>
              <a:gd name="connsiteY1" fmla="*/ 0 h 3314776"/>
              <a:gd name="connsiteX2" fmla="*/ 4514739 w 4514739"/>
              <a:gd name="connsiteY2" fmla="*/ 3314776 h 3314776"/>
              <a:gd name="connsiteX3" fmla="*/ 0 w 4514739"/>
              <a:gd name="connsiteY3" fmla="*/ 3314776 h 3314776"/>
              <a:gd name="connsiteX4" fmla="*/ 0 w 4514739"/>
              <a:gd name="connsiteY4" fmla="*/ 0 h 3314776"/>
              <a:gd name="connsiteX0" fmla="*/ 0 w 4514739"/>
              <a:gd name="connsiteY0" fmla="*/ 731520 h 4046296"/>
              <a:gd name="connsiteX1" fmla="*/ 4514739 w 4514739"/>
              <a:gd name="connsiteY1" fmla="*/ 0 h 4046296"/>
              <a:gd name="connsiteX2" fmla="*/ 4514739 w 4514739"/>
              <a:gd name="connsiteY2" fmla="*/ 4046296 h 4046296"/>
              <a:gd name="connsiteX3" fmla="*/ 0 w 4514739"/>
              <a:gd name="connsiteY3" fmla="*/ 4046296 h 4046296"/>
              <a:gd name="connsiteX4" fmla="*/ 0 w 4514739"/>
              <a:gd name="connsiteY4" fmla="*/ 731520 h 404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4739" h="4046296">
                <a:moveTo>
                  <a:pt x="0" y="731520"/>
                </a:moveTo>
                <a:lnTo>
                  <a:pt x="4514739" y="0"/>
                </a:lnTo>
                <a:lnTo>
                  <a:pt x="4514739" y="4046296"/>
                </a:lnTo>
                <a:lnTo>
                  <a:pt x="0" y="4046296"/>
                </a:lnTo>
                <a:lnTo>
                  <a:pt x="0" y="7315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Freeform 9281">
            <a:extLst>
              <a:ext uri="{FF2B5EF4-FFF2-40B4-BE49-F238E27FC236}">
                <a16:creationId xmlns:a16="http://schemas.microsoft.com/office/drawing/2014/main" id="{AFAC78C4-8269-9141-8D84-E8B0A6D699F3}"/>
              </a:ext>
            </a:extLst>
          </p:cNvPr>
          <p:cNvSpPr>
            <a:spLocks noChangeArrowheads="1"/>
          </p:cNvSpPr>
          <p:nvPr/>
        </p:nvSpPr>
        <p:spPr bwMode="auto">
          <a:xfrm>
            <a:off x="6576526" y="2304237"/>
            <a:ext cx="1831484" cy="976187"/>
          </a:xfrm>
          <a:custGeom>
            <a:avLst/>
            <a:gdLst>
              <a:gd name="T0" fmla="*/ 440 w 553"/>
              <a:gd name="T1" fmla="*/ 44 h 299"/>
              <a:gd name="T2" fmla="*/ 172 w 553"/>
              <a:gd name="T3" fmla="*/ 44 h 299"/>
              <a:gd name="T4" fmla="*/ 0 w 553"/>
              <a:gd name="T5" fmla="*/ 254 h 299"/>
              <a:gd name="T6" fmla="*/ 440 w 553"/>
              <a:gd name="T7" fmla="*/ 254 h 299"/>
              <a:gd name="T8" fmla="*/ 440 w 553"/>
              <a:gd name="T9" fmla="*/ 298 h 299"/>
              <a:gd name="T10" fmla="*/ 477 w 553"/>
              <a:gd name="T11" fmla="*/ 249 h 299"/>
              <a:gd name="T12" fmla="*/ 552 w 553"/>
              <a:gd name="T13" fmla="*/ 149 h 299"/>
              <a:gd name="T14" fmla="*/ 477 w 553"/>
              <a:gd name="T15" fmla="*/ 48 h 299"/>
              <a:gd name="T16" fmla="*/ 440 w 553"/>
              <a:gd name="T17" fmla="*/ 0 h 299"/>
              <a:gd name="T18" fmla="*/ 440 w 553"/>
              <a:gd name="T19" fmla="*/ 4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299">
                <a:moveTo>
                  <a:pt x="440" y="44"/>
                </a:moveTo>
                <a:lnTo>
                  <a:pt x="172" y="44"/>
                </a:lnTo>
                <a:lnTo>
                  <a:pt x="0" y="254"/>
                </a:lnTo>
                <a:lnTo>
                  <a:pt x="440" y="254"/>
                </a:lnTo>
                <a:lnTo>
                  <a:pt x="440" y="298"/>
                </a:lnTo>
                <a:lnTo>
                  <a:pt x="477" y="249"/>
                </a:lnTo>
                <a:lnTo>
                  <a:pt x="552" y="149"/>
                </a:lnTo>
                <a:lnTo>
                  <a:pt x="477" y="48"/>
                </a:lnTo>
                <a:lnTo>
                  <a:pt x="440" y="0"/>
                </a:lnTo>
                <a:lnTo>
                  <a:pt x="440" y="44"/>
                </a:ln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8" name="Group 47">
            <a:extLst>
              <a:ext uri="{FF2B5EF4-FFF2-40B4-BE49-F238E27FC236}">
                <a16:creationId xmlns:a16="http://schemas.microsoft.com/office/drawing/2014/main" id="{53E09B1E-C035-415A-3688-3B656DDC738C}"/>
              </a:ext>
            </a:extLst>
          </p:cNvPr>
          <p:cNvGrpSpPr/>
          <p:nvPr/>
        </p:nvGrpSpPr>
        <p:grpSpPr>
          <a:xfrm>
            <a:off x="6930968" y="3630557"/>
            <a:ext cx="1256306" cy="683862"/>
            <a:chOff x="2475239" y="7140111"/>
            <a:chExt cx="3478342" cy="1385105"/>
          </a:xfrm>
        </p:grpSpPr>
        <p:sp>
          <p:nvSpPr>
            <p:cNvPr id="49" name="Rectangle 48">
              <a:extLst>
                <a:ext uri="{FF2B5EF4-FFF2-40B4-BE49-F238E27FC236}">
                  <a16:creationId xmlns:a16="http://schemas.microsoft.com/office/drawing/2014/main" id="{04726B89-AAFA-6018-CAE1-DF921AA6B284}"/>
                </a:ext>
              </a:extLst>
            </p:cNvPr>
            <p:cNvSpPr/>
            <p:nvPr/>
          </p:nvSpPr>
          <p:spPr>
            <a:xfrm>
              <a:off x="2505609" y="7140111"/>
              <a:ext cx="3447972" cy="49870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281B10"/>
                </a:solidFill>
                <a:effectLst/>
                <a:uLnTx/>
                <a:uFillTx/>
                <a:ea typeface="Roboto Medium" panose="02000000000000000000" pitchFamily="2" charset="0"/>
                <a:cs typeface="Montserrat" charset="0"/>
              </a:endParaRPr>
            </a:p>
          </p:txBody>
        </p:sp>
        <p:sp>
          <p:nvSpPr>
            <p:cNvPr id="50" name="TextBox 49">
              <a:extLst>
                <a:ext uri="{FF2B5EF4-FFF2-40B4-BE49-F238E27FC236}">
                  <a16:creationId xmlns:a16="http://schemas.microsoft.com/office/drawing/2014/main" id="{347264D9-A3ED-16F6-658D-F7C744B45216}"/>
                </a:ext>
              </a:extLst>
            </p:cNvPr>
            <p:cNvSpPr txBox="1"/>
            <p:nvPr/>
          </p:nvSpPr>
          <p:spPr>
            <a:xfrm>
              <a:off x="2475239" y="7714827"/>
              <a:ext cx="3478342" cy="8103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000" dirty="0"/>
                <a:t>Κράτος και Διακυβέρνηση</a:t>
              </a:r>
              <a:endParaRPr kumimoji="0" lang="en-US" sz="1000" b="0" i="0" u="none" strike="noStrike" kern="1200" cap="none" spc="0" normalizeH="0" baseline="0" noProof="0" dirty="0">
                <a:ln>
                  <a:noFill/>
                </a:ln>
                <a:solidFill>
                  <a:prstClr val="black"/>
                </a:solidFill>
                <a:effectLst/>
                <a:uLnTx/>
                <a:uFillTx/>
                <a:ea typeface="Lato Light" panose="020F0502020204030203" pitchFamily="34" charset="0"/>
                <a:cs typeface="Lato Light" panose="020F0502020204030203" pitchFamily="34" charset="0"/>
              </a:endParaRPr>
            </a:p>
          </p:txBody>
        </p:sp>
      </p:grpSp>
      <p:sp>
        <p:nvSpPr>
          <p:cNvPr id="51" name="Rectangle 50">
            <a:extLst>
              <a:ext uri="{FF2B5EF4-FFF2-40B4-BE49-F238E27FC236}">
                <a16:creationId xmlns:a16="http://schemas.microsoft.com/office/drawing/2014/main" id="{1F044280-190E-839B-2203-0F2533134D7A}"/>
              </a:ext>
            </a:extLst>
          </p:cNvPr>
          <p:cNvSpPr/>
          <p:nvPr/>
        </p:nvSpPr>
        <p:spPr>
          <a:xfrm>
            <a:off x="7222210" y="2583976"/>
            <a:ext cx="695768"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rPr>
              <a:t>0</a:t>
            </a:r>
            <a:r>
              <a:rPr kumimoji="0" lang="el-GR"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rPr>
              <a:t>3</a:t>
            </a:r>
            <a:endParaRPr kumimoji="0" lang="en-US"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endParaRPr>
          </a:p>
        </p:txBody>
      </p:sp>
      <p:sp>
        <p:nvSpPr>
          <p:cNvPr id="52" name="Rectangle 8">
            <a:extLst>
              <a:ext uri="{FF2B5EF4-FFF2-40B4-BE49-F238E27FC236}">
                <a16:creationId xmlns:a16="http://schemas.microsoft.com/office/drawing/2014/main" id="{7BF7849F-BC21-595C-4F48-59ED4693EB0F}"/>
              </a:ext>
            </a:extLst>
          </p:cNvPr>
          <p:cNvSpPr/>
          <p:nvPr/>
        </p:nvSpPr>
        <p:spPr>
          <a:xfrm>
            <a:off x="8557726" y="2767283"/>
            <a:ext cx="1831484" cy="1997757"/>
          </a:xfrm>
          <a:custGeom>
            <a:avLst/>
            <a:gdLst>
              <a:gd name="connsiteX0" fmla="*/ 0 w 4514739"/>
              <a:gd name="connsiteY0" fmla="*/ 0 h 3314776"/>
              <a:gd name="connsiteX1" fmla="*/ 4514739 w 4514739"/>
              <a:gd name="connsiteY1" fmla="*/ 0 h 3314776"/>
              <a:gd name="connsiteX2" fmla="*/ 4514739 w 4514739"/>
              <a:gd name="connsiteY2" fmla="*/ 3314776 h 3314776"/>
              <a:gd name="connsiteX3" fmla="*/ 0 w 4514739"/>
              <a:gd name="connsiteY3" fmla="*/ 3314776 h 3314776"/>
              <a:gd name="connsiteX4" fmla="*/ 0 w 4514739"/>
              <a:gd name="connsiteY4" fmla="*/ 0 h 3314776"/>
              <a:gd name="connsiteX0" fmla="*/ 0 w 4514739"/>
              <a:gd name="connsiteY0" fmla="*/ 731520 h 4046296"/>
              <a:gd name="connsiteX1" fmla="*/ 4514739 w 4514739"/>
              <a:gd name="connsiteY1" fmla="*/ 0 h 4046296"/>
              <a:gd name="connsiteX2" fmla="*/ 4514739 w 4514739"/>
              <a:gd name="connsiteY2" fmla="*/ 4046296 h 4046296"/>
              <a:gd name="connsiteX3" fmla="*/ 0 w 4514739"/>
              <a:gd name="connsiteY3" fmla="*/ 4046296 h 4046296"/>
              <a:gd name="connsiteX4" fmla="*/ 0 w 4514739"/>
              <a:gd name="connsiteY4" fmla="*/ 731520 h 404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4739" h="4046296">
                <a:moveTo>
                  <a:pt x="0" y="731520"/>
                </a:moveTo>
                <a:lnTo>
                  <a:pt x="4514739" y="0"/>
                </a:lnTo>
                <a:lnTo>
                  <a:pt x="4514739" y="4046296"/>
                </a:lnTo>
                <a:lnTo>
                  <a:pt x="0" y="4046296"/>
                </a:lnTo>
                <a:lnTo>
                  <a:pt x="0" y="7315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Freeform 9281">
            <a:extLst>
              <a:ext uri="{FF2B5EF4-FFF2-40B4-BE49-F238E27FC236}">
                <a16:creationId xmlns:a16="http://schemas.microsoft.com/office/drawing/2014/main" id="{FABFF358-43C1-BDE2-EE8C-58094665B4C5}"/>
              </a:ext>
            </a:extLst>
          </p:cNvPr>
          <p:cNvSpPr>
            <a:spLocks noChangeArrowheads="1"/>
          </p:cNvSpPr>
          <p:nvPr/>
        </p:nvSpPr>
        <p:spPr bwMode="auto">
          <a:xfrm>
            <a:off x="8557726" y="2294077"/>
            <a:ext cx="1831484" cy="976187"/>
          </a:xfrm>
          <a:custGeom>
            <a:avLst/>
            <a:gdLst>
              <a:gd name="T0" fmla="*/ 440 w 553"/>
              <a:gd name="T1" fmla="*/ 44 h 299"/>
              <a:gd name="T2" fmla="*/ 172 w 553"/>
              <a:gd name="T3" fmla="*/ 44 h 299"/>
              <a:gd name="T4" fmla="*/ 0 w 553"/>
              <a:gd name="T5" fmla="*/ 254 h 299"/>
              <a:gd name="T6" fmla="*/ 440 w 553"/>
              <a:gd name="T7" fmla="*/ 254 h 299"/>
              <a:gd name="T8" fmla="*/ 440 w 553"/>
              <a:gd name="T9" fmla="*/ 298 h 299"/>
              <a:gd name="T10" fmla="*/ 477 w 553"/>
              <a:gd name="T11" fmla="*/ 249 h 299"/>
              <a:gd name="T12" fmla="*/ 552 w 553"/>
              <a:gd name="T13" fmla="*/ 149 h 299"/>
              <a:gd name="T14" fmla="*/ 477 w 553"/>
              <a:gd name="T15" fmla="*/ 48 h 299"/>
              <a:gd name="T16" fmla="*/ 440 w 553"/>
              <a:gd name="T17" fmla="*/ 0 h 299"/>
              <a:gd name="T18" fmla="*/ 440 w 553"/>
              <a:gd name="T19" fmla="*/ 4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299">
                <a:moveTo>
                  <a:pt x="440" y="44"/>
                </a:moveTo>
                <a:lnTo>
                  <a:pt x="172" y="44"/>
                </a:lnTo>
                <a:lnTo>
                  <a:pt x="0" y="254"/>
                </a:lnTo>
                <a:lnTo>
                  <a:pt x="440" y="254"/>
                </a:lnTo>
                <a:lnTo>
                  <a:pt x="440" y="298"/>
                </a:lnTo>
                <a:lnTo>
                  <a:pt x="477" y="249"/>
                </a:lnTo>
                <a:lnTo>
                  <a:pt x="552" y="149"/>
                </a:lnTo>
                <a:lnTo>
                  <a:pt x="477" y="48"/>
                </a:lnTo>
                <a:lnTo>
                  <a:pt x="440" y="0"/>
                </a:lnTo>
                <a:lnTo>
                  <a:pt x="440" y="44"/>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688198AF-D7D4-5853-4443-99ECADB5264A}"/>
              </a:ext>
            </a:extLst>
          </p:cNvPr>
          <p:cNvSpPr txBox="1"/>
          <p:nvPr/>
        </p:nvSpPr>
        <p:spPr>
          <a:xfrm>
            <a:off x="8912168" y="3904148"/>
            <a:ext cx="125630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000" dirty="0"/>
              <a:t>Η Ευρώπη και η Δύση σε Ιστορική Καμπή</a:t>
            </a:r>
            <a:endParaRPr kumimoji="0" lang="en-US" sz="1000" b="0" i="0" u="none" strike="noStrike" kern="1200" cap="none" spc="0" normalizeH="0" baseline="0" noProof="0" dirty="0">
              <a:ln>
                <a:noFill/>
              </a:ln>
              <a:solidFill>
                <a:prstClr val="black"/>
              </a:solidFill>
              <a:effectLst/>
              <a:uLnTx/>
              <a:uFillTx/>
              <a:ea typeface="Lato Light" panose="020F0502020204030203" pitchFamily="34" charset="0"/>
              <a:cs typeface="Lato Light" panose="020F0502020204030203" pitchFamily="34" charset="0"/>
            </a:endParaRPr>
          </a:p>
        </p:txBody>
      </p:sp>
      <p:sp>
        <p:nvSpPr>
          <p:cNvPr id="57" name="Rectangle 56">
            <a:extLst>
              <a:ext uri="{FF2B5EF4-FFF2-40B4-BE49-F238E27FC236}">
                <a16:creationId xmlns:a16="http://schemas.microsoft.com/office/drawing/2014/main" id="{7A983E1D-D7A0-E505-A67F-822DCD35AD6A}"/>
              </a:ext>
            </a:extLst>
          </p:cNvPr>
          <p:cNvSpPr/>
          <p:nvPr/>
        </p:nvSpPr>
        <p:spPr>
          <a:xfrm>
            <a:off x="9203410" y="2573816"/>
            <a:ext cx="695768"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rPr>
              <a:t>0</a:t>
            </a:r>
            <a:r>
              <a:rPr kumimoji="0" lang="el-GR"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rPr>
              <a:t>4</a:t>
            </a:r>
            <a:endParaRPr kumimoji="0" lang="en-US"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endParaRPr>
          </a:p>
        </p:txBody>
      </p:sp>
      <p:sp>
        <p:nvSpPr>
          <p:cNvPr id="2" name="Title 1">
            <a:extLst>
              <a:ext uri="{FF2B5EF4-FFF2-40B4-BE49-F238E27FC236}">
                <a16:creationId xmlns:a16="http://schemas.microsoft.com/office/drawing/2014/main" id="{F9C557C2-D721-DAF3-C9D9-5A2D559DDD87}"/>
              </a:ext>
            </a:extLst>
          </p:cNvPr>
          <p:cNvSpPr>
            <a:spLocks noGrp="1"/>
          </p:cNvSpPr>
          <p:nvPr>
            <p:ph type="title"/>
          </p:nvPr>
        </p:nvSpPr>
        <p:spPr>
          <a:xfrm>
            <a:off x="283029" y="223611"/>
            <a:ext cx="11604171" cy="693115"/>
          </a:xfrm>
        </p:spPr>
        <p:txBody>
          <a:bodyPr/>
          <a:lstStyle/>
          <a:p>
            <a:r>
              <a:rPr lang="el-GR" dirty="0"/>
              <a:t>Περιεχόμενα</a:t>
            </a:r>
          </a:p>
        </p:txBody>
      </p:sp>
    </p:spTree>
    <p:extLst>
      <p:ext uri="{BB962C8B-B14F-4D97-AF65-F5344CB8AC3E}">
        <p14:creationId xmlns:p14="http://schemas.microsoft.com/office/powerpoint/2010/main" val="280167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barn(inVertical)">
                                      <p:cBhvr>
                                        <p:cTn id="19" dur="500"/>
                                        <p:tgtEl>
                                          <p:spTgt spid="4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par>
                                <p:cTn id="23" presetID="16" presetClass="entr" presetSubtype="21"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barn(inVertical)">
                                      <p:cBhvr>
                                        <p:cTn id="25" dur="500"/>
                                        <p:tgtEl>
                                          <p:spTgt spid="4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barn(inVertical)">
                                      <p:cBhvr>
                                        <p:cTn id="28" dur="500"/>
                                        <p:tgtEl>
                                          <p:spTgt spid="4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barn(inVertical)">
                                      <p:cBhvr>
                                        <p:cTn id="31" dur="500"/>
                                        <p:tgtEl>
                                          <p:spTgt spid="4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barn(inVertical)">
                                      <p:cBhvr>
                                        <p:cTn id="34" dur="500"/>
                                        <p:tgtEl>
                                          <p:spTgt spid="47"/>
                                        </p:tgtEl>
                                      </p:cBhvr>
                                    </p:animEffect>
                                  </p:childTnLst>
                                </p:cTn>
                              </p:par>
                              <p:par>
                                <p:cTn id="35" presetID="16" presetClass="entr" presetSubtype="21"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barn(inVertical)">
                                      <p:cBhvr>
                                        <p:cTn id="37" dur="500"/>
                                        <p:tgtEl>
                                          <p:spTgt spid="48"/>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barn(inVertical)">
                                      <p:cBhvr>
                                        <p:cTn id="40" dur="500"/>
                                        <p:tgtEl>
                                          <p:spTgt spid="51"/>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barn(inVertical)">
                                      <p:cBhvr>
                                        <p:cTn id="43" dur="500"/>
                                        <p:tgtEl>
                                          <p:spTgt spid="52"/>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barn(inVertical)">
                                      <p:cBhvr>
                                        <p:cTn id="46" dur="500"/>
                                        <p:tgtEl>
                                          <p:spTgt spid="53"/>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barn(inVertical)">
                                      <p:cBhvr>
                                        <p:cTn id="49" dur="500"/>
                                        <p:tgtEl>
                                          <p:spTgt spid="56"/>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barn(inVertical)">
                                      <p:cBhvr>
                                        <p:cTn id="5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5" grpId="0"/>
      <p:bldP spid="40" grpId="0" animBg="1"/>
      <p:bldP spid="41" grpId="0" animBg="1"/>
      <p:bldP spid="45" grpId="0"/>
      <p:bldP spid="46" grpId="0" animBg="1"/>
      <p:bldP spid="47" grpId="0" animBg="1"/>
      <p:bldP spid="51" grpId="0"/>
      <p:bldP spid="52" grpId="0" animBg="1"/>
      <p:bldP spid="53" grpId="0" animBg="1"/>
      <p:bldP spid="56"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F12F1-7FA8-9F98-47B0-BDA042AFF4E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C435C8F-DF2F-DF13-6433-529FB3AD2D55}"/>
              </a:ext>
            </a:extLst>
          </p:cNvPr>
          <p:cNvSpPr/>
          <p:nvPr/>
        </p:nvSpPr>
        <p:spPr>
          <a:xfrm>
            <a:off x="2622679" y="2736803"/>
            <a:ext cx="1831484" cy="1997757"/>
          </a:xfrm>
          <a:custGeom>
            <a:avLst/>
            <a:gdLst>
              <a:gd name="connsiteX0" fmla="*/ 0 w 4514739"/>
              <a:gd name="connsiteY0" fmla="*/ 0 h 3314776"/>
              <a:gd name="connsiteX1" fmla="*/ 4514739 w 4514739"/>
              <a:gd name="connsiteY1" fmla="*/ 0 h 3314776"/>
              <a:gd name="connsiteX2" fmla="*/ 4514739 w 4514739"/>
              <a:gd name="connsiteY2" fmla="*/ 3314776 h 3314776"/>
              <a:gd name="connsiteX3" fmla="*/ 0 w 4514739"/>
              <a:gd name="connsiteY3" fmla="*/ 3314776 h 3314776"/>
              <a:gd name="connsiteX4" fmla="*/ 0 w 4514739"/>
              <a:gd name="connsiteY4" fmla="*/ 0 h 3314776"/>
              <a:gd name="connsiteX0" fmla="*/ 0 w 4514739"/>
              <a:gd name="connsiteY0" fmla="*/ 731520 h 4046296"/>
              <a:gd name="connsiteX1" fmla="*/ 4514739 w 4514739"/>
              <a:gd name="connsiteY1" fmla="*/ 0 h 4046296"/>
              <a:gd name="connsiteX2" fmla="*/ 4514739 w 4514739"/>
              <a:gd name="connsiteY2" fmla="*/ 4046296 h 4046296"/>
              <a:gd name="connsiteX3" fmla="*/ 0 w 4514739"/>
              <a:gd name="connsiteY3" fmla="*/ 4046296 h 4046296"/>
              <a:gd name="connsiteX4" fmla="*/ 0 w 4514739"/>
              <a:gd name="connsiteY4" fmla="*/ 731520 h 404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4739" h="4046296">
                <a:moveTo>
                  <a:pt x="0" y="731520"/>
                </a:moveTo>
                <a:lnTo>
                  <a:pt x="4514739" y="0"/>
                </a:lnTo>
                <a:lnTo>
                  <a:pt x="4514739" y="4046296"/>
                </a:lnTo>
                <a:lnTo>
                  <a:pt x="0" y="4046296"/>
                </a:lnTo>
                <a:lnTo>
                  <a:pt x="0" y="7315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reeform 9281">
            <a:extLst>
              <a:ext uri="{FF2B5EF4-FFF2-40B4-BE49-F238E27FC236}">
                <a16:creationId xmlns:a16="http://schemas.microsoft.com/office/drawing/2014/main" id="{4D482CEF-6DD3-CF64-D98A-94FA6BF92B02}"/>
              </a:ext>
            </a:extLst>
          </p:cNvPr>
          <p:cNvSpPr>
            <a:spLocks noChangeArrowheads="1"/>
          </p:cNvSpPr>
          <p:nvPr/>
        </p:nvSpPr>
        <p:spPr bwMode="auto">
          <a:xfrm>
            <a:off x="2622679" y="2263597"/>
            <a:ext cx="1831484" cy="976187"/>
          </a:xfrm>
          <a:custGeom>
            <a:avLst/>
            <a:gdLst>
              <a:gd name="T0" fmla="*/ 440 w 553"/>
              <a:gd name="T1" fmla="*/ 44 h 299"/>
              <a:gd name="T2" fmla="*/ 172 w 553"/>
              <a:gd name="T3" fmla="*/ 44 h 299"/>
              <a:gd name="T4" fmla="*/ 0 w 553"/>
              <a:gd name="T5" fmla="*/ 254 h 299"/>
              <a:gd name="T6" fmla="*/ 440 w 553"/>
              <a:gd name="T7" fmla="*/ 254 h 299"/>
              <a:gd name="T8" fmla="*/ 440 w 553"/>
              <a:gd name="T9" fmla="*/ 298 h 299"/>
              <a:gd name="T10" fmla="*/ 477 w 553"/>
              <a:gd name="T11" fmla="*/ 249 h 299"/>
              <a:gd name="T12" fmla="*/ 552 w 553"/>
              <a:gd name="T13" fmla="*/ 149 h 299"/>
              <a:gd name="T14" fmla="*/ 477 w 553"/>
              <a:gd name="T15" fmla="*/ 48 h 299"/>
              <a:gd name="T16" fmla="*/ 440 w 553"/>
              <a:gd name="T17" fmla="*/ 0 h 299"/>
              <a:gd name="T18" fmla="*/ 440 w 553"/>
              <a:gd name="T19" fmla="*/ 4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299">
                <a:moveTo>
                  <a:pt x="440" y="44"/>
                </a:moveTo>
                <a:lnTo>
                  <a:pt x="172" y="44"/>
                </a:lnTo>
                <a:lnTo>
                  <a:pt x="0" y="254"/>
                </a:lnTo>
                <a:lnTo>
                  <a:pt x="440" y="254"/>
                </a:lnTo>
                <a:lnTo>
                  <a:pt x="440" y="298"/>
                </a:lnTo>
                <a:lnTo>
                  <a:pt x="477" y="249"/>
                </a:lnTo>
                <a:lnTo>
                  <a:pt x="552" y="149"/>
                </a:lnTo>
                <a:lnTo>
                  <a:pt x="477" y="48"/>
                </a:lnTo>
                <a:lnTo>
                  <a:pt x="440" y="0"/>
                </a:lnTo>
                <a:lnTo>
                  <a:pt x="440" y="44"/>
                </a:ln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D688D082-DD6B-8210-48CC-D06D171C8221}"/>
              </a:ext>
            </a:extLst>
          </p:cNvPr>
          <p:cNvGrpSpPr/>
          <p:nvPr/>
        </p:nvGrpSpPr>
        <p:grpSpPr>
          <a:xfrm>
            <a:off x="2977121" y="3589911"/>
            <a:ext cx="1256306" cy="837750"/>
            <a:chOff x="2475239" y="7140111"/>
            <a:chExt cx="3478342" cy="1696795"/>
          </a:xfrm>
        </p:grpSpPr>
        <p:sp>
          <p:nvSpPr>
            <p:cNvPr id="23" name="Rectangle 22">
              <a:extLst>
                <a:ext uri="{FF2B5EF4-FFF2-40B4-BE49-F238E27FC236}">
                  <a16:creationId xmlns:a16="http://schemas.microsoft.com/office/drawing/2014/main" id="{D370C9F3-DBE3-0C8C-11DD-71741885E807}"/>
                </a:ext>
              </a:extLst>
            </p:cNvPr>
            <p:cNvSpPr/>
            <p:nvPr/>
          </p:nvSpPr>
          <p:spPr>
            <a:xfrm>
              <a:off x="2505609" y="7140111"/>
              <a:ext cx="3447972" cy="49870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281B10"/>
                </a:solidFill>
                <a:effectLst/>
                <a:uLnTx/>
                <a:uFillTx/>
                <a:ea typeface="Roboto Medium" panose="02000000000000000000" pitchFamily="2" charset="0"/>
                <a:cs typeface="Montserrat" charset="0"/>
              </a:endParaRPr>
            </a:p>
          </p:txBody>
        </p:sp>
        <p:sp>
          <p:nvSpPr>
            <p:cNvPr id="24" name="TextBox 23">
              <a:extLst>
                <a:ext uri="{FF2B5EF4-FFF2-40B4-BE49-F238E27FC236}">
                  <a16:creationId xmlns:a16="http://schemas.microsoft.com/office/drawing/2014/main" id="{DD43F280-F098-5FF1-7DC0-C089DC7CE845}"/>
                </a:ext>
              </a:extLst>
            </p:cNvPr>
            <p:cNvSpPr txBox="1"/>
            <p:nvPr/>
          </p:nvSpPr>
          <p:spPr>
            <a:xfrm>
              <a:off x="2475239" y="7714828"/>
              <a:ext cx="3478342" cy="11220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000" dirty="0"/>
                <a:t>Προσδοκίες, Ανησυχίες και Συγκυρία</a:t>
              </a:r>
              <a:endParaRPr kumimoji="0" lang="en-US" sz="1000" b="0" i="0" u="none" strike="noStrike" kern="1200" cap="none" spc="0" normalizeH="0" baseline="0" noProof="0" dirty="0">
                <a:ln>
                  <a:noFill/>
                </a:ln>
                <a:solidFill>
                  <a:prstClr val="black"/>
                </a:solidFill>
                <a:effectLst/>
                <a:uLnTx/>
                <a:uFillTx/>
                <a:ea typeface="Lato Light" panose="020F0502020204030203" pitchFamily="34" charset="0"/>
                <a:cs typeface="Lato Light" panose="020F0502020204030203" pitchFamily="34" charset="0"/>
              </a:endParaRPr>
            </a:p>
          </p:txBody>
        </p:sp>
      </p:grpSp>
      <p:sp>
        <p:nvSpPr>
          <p:cNvPr id="25" name="Rectangle 24">
            <a:extLst>
              <a:ext uri="{FF2B5EF4-FFF2-40B4-BE49-F238E27FC236}">
                <a16:creationId xmlns:a16="http://schemas.microsoft.com/office/drawing/2014/main" id="{DFFBA5CB-7D4F-672A-8199-9F76C35DE864}"/>
              </a:ext>
            </a:extLst>
          </p:cNvPr>
          <p:cNvSpPr/>
          <p:nvPr/>
        </p:nvSpPr>
        <p:spPr>
          <a:xfrm>
            <a:off x="3268363" y="2543336"/>
            <a:ext cx="695768"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rPr>
              <a:t>01</a:t>
            </a:r>
          </a:p>
        </p:txBody>
      </p:sp>
      <p:sp>
        <p:nvSpPr>
          <p:cNvPr id="3" name="Slide Number Placeholder 3">
            <a:extLst>
              <a:ext uri="{FF2B5EF4-FFF2-40B4-BE49-F238E27FC236}">
                <a16:creationId xmlns:a16="http://schemas.microsoft.com/office/drawing/2014/main" id="{8FD9968E-9A88-E4F0-6B4C-6535A4600E79}"/>
              </a:ext>
            </a:extLst>
          </p:cNvPr>
          <p:cNvSpPr>
            <a:spLocks noGrp="1"/>
          </p:cNvSpPr>
          <p:nvPr>
            <p:ph type="sldNum" sz="quarter" idx="12"/>
          </p:nvPr>
        </p:nvSpPr>
        <p:spPr>
          <a:xfrm>
            <a:off x="9295024"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40" name="Rectangle 8">
            <a:extLst>
              <a:ext uri="{FF2B5EF4-FFF2-40B4-BE49-F238E27FC236}">
                <a16:creationId xmlns:a16="http://schemas.microsoft.com/office/drawing/2014/main" id="{BF3F2335-988A-C84C-4B62-B8B5B6DAB46A}"/>
              </a:ext>
            </a:extLst>
          </p:cNvPr>
          <p:cNvSpPr/>
          <p:nvPr/>
        </p:nvSpPr>
        <p:spPr>
          <a:xfrm>
            <a:off x="4575006" y="2777443"/>
            <a:ext cx="1831484" cy="1997757"/>
          </a:xfrm>
          <a:custGeom>
            <a:avLst/>
            <a:gdLst>
              <a:gd name="connsiteX0" fmla="*/ 0 w 4514739"/>
              <a:gd name="connsiteY0" fmla="*/ 0 h 3314776"/>
              <a:gd name="connsiteX1" fmla="*/ 4514739 w 4514739"/>
              <a:gd name="connsiteY1" fmla="*/ 0 h 3314776"/>
              <a:gd name="connsiteX2" fmla="*/ 4514739 w 4514739"/>
              <a:gd name="connsiteY2" fmla="*/ 3314776 h 3314776"/>
              <a:gd name="connsiteX3" fmla="*/ 0 w 4514739"/>
              <a:gd name="connsiteY3" fmla="*/ 3314776 h 3314776"/>
              <a:gd name="connsiteX4" fmla="*/ 0 w 4514739"/>
              <a:gd name="connsiteY4" fmla="*/ 0 h 3314776"/>
              <a:gd name="connsiteX0" fmla="*/ 0 w 4514739"/>
              <a:gd name="connsiteY0" fmla="*/ 731520 h 4046296"/>
              <a:gd name="connsiteX1" fmla="*/ 4514739 w 4514739"/>
              <a:gd name="connsiteY1" fmla="*/ 0 h 4046296"/>
              <a:gd name="connsiteX2" fmla="*/ 4514739 w 4514739"/>
              <a:gd name="connsiteY2" fmla="*/ 4046296 h 4046296"/>
              <a:gd name="connsiteX3" fmla="*/ 0 w 4514739"/>
              <a:gd name="connsiteY3" fmla="*/ 4046296 h 4046296"/>
              <a:gd name="connsiteX4" fmla="*/ 0 w 4514739"/>
              <a:gd name="connsiteY4" fmla="*/ 731520 h 404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4739" h="4046296">
                <a:moveTo>
                  <a:pt x="0" y="731520"/>
                </a:moveTo>
                <a:lnTo>
                  <a:pt x="4514739" y="0"/>
                </a:lnTo>
                <a:lnTo>
                  <a:pt x="4514739" y="4046296"/>
                </a:lnTo>
                <a:lnTo>
                  <a:pt x="0" y="4046296"/>
                </a:lnTo>
                <a:lnTo>
                  <a:pt x="0" y="7315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9281">
            <a:extLst>
              <a:ext uri="{FF2B5EF4-FFF2-40B4-BE49-F238E27FC236}">
                <a16:creationId xmlns:a16="http://schemas.microsoft.com/office/drawing/2014/main" id="{B0B2DDFD-8944-D98F-13E0-C6F9D6A6E754}"/>
              </a:ext>
            </a:extLst>
          </p:cNvPr>
          <p:cNvSpPr>
            <a:spLocks noChangeArrowheads="1"/>
          </p:cNvSpPr>
          <p:nvPr/>
        </p:nvSpPr>
        <p:spPr bwMode="auto">
          <a:xfrm>
            <a:off x="4575006" y="2304237"/>
            <a:ext cx="1831484" cy="976187"/>
          </a:xfrm>
          <a:custGeom>
            <a:avLst/>
            <a:gdLst>
              <a:gd name="T0" fmla="*/ 440 w 553"/>
              <a:gd name="T1" fmla="*/ 44 h 299"/>
              <a:gd name="T2" fmla="*/ 172 w 553"/>
              <a:gd name="T3" fmla="*/ 44 h 299"/>
              <a:gd name="T4" fmla="*/ 0 w 553"/>
              <a:gd name="T5" fmla="*/ 254 h 299"/>
              <a:gd name="T6" fmla="*/ 440 w 553"/>
              <a:gd name="T7" fmla="*/ 254 h 299"/>
              <a:gd name="T8" fmla="*/ 440 w 553"/>
              <a:gd name="T9" fmla="*/ 298 h 299"/>
              <a:gd name="T10" fmla="*/ 477 w 553"/>
              <a:gd name="T11" fmla="*/ 249 h 299"/>
              <a:gd name="T12" fmla="*/ 552 w 553"/>
              <a:gd name="T13" fmla="*/ 149 h 299"/>
              <a:gd name="T14" fmla="*/ 477 w 553"/>
              <a:gd name="T15" fmla="*/ 48 h 299"/>
              <a:gd name="T16" fmla="*/ 440 w 553"/>
              <a:gd name="T17" fmla="*/ 0 h 299"/>
              <a:gd name="T18" fmla="*/ 440 w 553"/>
              <a:gd name="T19" fmla="*/ 4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299">
                <a:moveTo>
                  <a:pt x="440" y="44"/>
                </a:moveTo>
                <a:lnTo>
                  <a:pt x="172" y="44"/>
                </a:lnTo>
                <a:lnTo>
                  <a:pt x="0" y="254"/>
                </a:lnTo>
                <a:lnTo>
                  <a:pt x="440" y="254"/>
                </a:lnTo>
                <a:lnTo>
                  <a:pt x="440" y="298"/>
                </a:lnTo>
                <a:lnTo>
                  <a:pt x="477" y="249"/>
                </a:lnTo>
                <a:lnTo>
                  <a:pt x="552" y="149"/>
                </a:lnTo>
                <a:lnTo>
                  <a:pt x="477" y="48"/>
                </a:lnTo>
                <a:lnTo>
                  <a:pt x="440" y="0"/>
                </a:lnTo>
                <a:lnTo>
                  <a:pt x="440" y="44"/>
                </a:lnTo>
              </a:path>
            </a:pathLst>
          </a:custGeom>
          <a:solidFill>
            <a:schemeClr val="accent6"/>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2" name="Group 41">
            <a:extLst>
              <a:ext uri="{FF2B5EF4-FFF2-40B4-BE49-F238E27FC236}">
                <a16:creationId xmlns:a16="http://schemas.microsoft.com/office/drawing/2014/main" id="{42967459-9B7A-093F-17B7-C5FC8EDBB05B}"/>
              </a:ext>
            </a:extLst>
          </p:cNvPr>
          <p:cNvGrpSpPr/>
          <p:nvPr/>
        </p:nvGrpSpPr>
        <p:grpSpPr>
          <a:xfrm>
            <a:off x="4929448" y="3630557"/>
            <a:ext cx="1256306" cy="683862"/>
            <a:chOff x="2475239" y="7140111"/>
            <a:chExt cx="3478342" cy="1385105"/>
          </a:xfrm>
        </p:grpSpPr>
        <p:sp>
          <p:nvSpPr>
            <p:cNvPr id="43" name="Rectangle 42">
              <a:extLst>
                <a:ext uri="{FF2B5EF4-FFF2-40B4-BE49-F238E27FC236}">
                  <a16:creationId xmlns:a16="http://schemas.microsoft.com/office/drawing/2014/main" id="{B1DA2D20-20D8-73CB-BA60-A4400350EF88}"/>
                </a:ext>
              </a:extLst>
            </p:cNvPr>
            <p:cNvSpPr/>
            <p:nvPr/>
          </p:nvSpPr>
          <p:spPr>
            <a:xfrm>
              <a:off x="2505609" y="7140111"/>
              <a:ext cx="3447972" cy="49870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281B10"/>
                </a:solidFill>
                <a:effectLst/>
                <a:uLnTx/>
                <a:uFillTx/>
                <a:ea typeface="Roboto Medium" panose="02000000000000000000" pitchFamily="2" charset="0"/>
                <a:cs typeface="Montserrat" charset="0"/>
              </a:endParaRPr>
            </a:p>
          </p:txBody>
        </p:sp>
        <p:sp>
          <p:nvSpPr>
            <p:cNvPr id="44" name="TextBox 43">
              <a:extLst>
                <a:ext uri="{FF2B5EF4-FFF2-40B4-BE49-F238E27FC236}">
                  <a16:creationId xmlns:a16="http://schemas.microsoft.com/office/drawing/2014/main" id="{77AC11C0-0235-4051-6CF1-D0FBA35CA772}"/>
                </a:ext>
              </a:extLst>
            </p:cNvPr>
            <p:cNvSpPr txBox="1"/>
            <p:nvPr/>
          </p:nvSpPr>
          <p:spPr>
            <a:xfrm>
              <a:off x="2475239" y="7714827"/>
              <a:ext cx="3478342" cy="8103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000" dirty="0"/>
                <a:t>Δημοκρατία και Πολιτική Κουλτούρα</a:t>
              </a:r>
              <a:endParaRPr kumimoji="0" lang="en-US" sz="1000" b="0" i="0" u="none" strike="noStrike" kern="1200" cap="none" spc="0" normalizeH="0" baseline="0" noProof="0" dirty="0">
                <a:ln>
                  <a:noFill/>
                </a:ln>
                <a:solidFill>
                  <a:prstClr val="black"/>
                </a:solidFill>
                <a:effectLst/>
                <a:uLnTx/>
                <a:uFillTx/>
                <a:ea typeface="Lato Light" panose="020F0502020204030203" pitchFamily="34" charset="0"/>
                <a:cs typeface="Lato Light" panose="020F0502020204030203" pitchFamily="34" charset="0"/>
              </a:endParaRPr>
            </a:p>
          </p:txBody>
        </p:sp>
      </p:grpSp>
      <p:sp>
        <p:nvSpPr>
          <p:cNvPr id="45" name="Rectangle 44">
            <a:extLst>
              <a:ext uri="{FF2B5EF4-FFF2-40B4-BE49-F238E27FC236}">
                <a16:creationId xmlns:a16="http://schemas.microsoft.com/office/drawing/2014/main" id="{0EB4507C-0268-6731-7EF1-8257E074EDCA}"/>
              </a:ext>
            </a:extLst>
          </p:cNvPr>
          <p:cNvSpPr/>
          <p:nvPr/>
        </p:nvSpPr>
        <p:spPr>
          <a:xfrm>
            <a:off x="5220690" y="2583976"/>
            <a:ext cx="695768"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rPr>
              <a:t>0</a:t>
            </a:r>
            <a:r>
              <a:rPr kumimoji="0" lang="el-GR"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rPr>
              <a:t>2</a:t>
            </a:r>
            <a:endParaRPr kumimoji="0" lang="en-US"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endParaRPr>
          </a:p>
        </p:txBody>
      </p:sp>
      <p:sp>
        <p:nvSpPr>
          <p:cNvPr id="46" name="Rectangle 8">
            <a:extLst>
              <a:ext uri="{FF2B5EF4-FFF2-40B4-BE49-F238E27FC236}">
                <a16:creationId xmlns:a16="http://schemas.microsoft.com/office/drawing/2014/main" id="{760F2FCF-EC18-9D58-1DC3-22EE826A1C20}"/>
              </a:ext>
            </a:extLst>
          </p:cNvPr>
          <p:cNvSpPr/>
          <p:nvPr/>
        </p:nvSpPr>
        <p:spPr>
          <a:xfrm>
            <a:off x="6576526" y="2777443"/>
            <a:ext cx="1831484" cy="1997757"/>
          </a:xfrm>
          <a:custGeom>
            <a:avLst/>
            <a:gdLst>
              <a:gd name="connsiteX0" fmla="*/ 0 w 4514739"/>
              <a:gd name="connsiteY0" fmla="*/ 0 h 3314776"/>
              <a:gd name="connsiteX1" fmla="*/ 4514739 w 4514739"/>
              <a:gd name="connsiteY1" fmla="*/ 0 h 3314776"/>
              <a:gd name="connsiteX2" fmla="*/ 4514739 w 4514739"/>
              <a:gd name="connsiteY2" fmla="*/ 3314776 h 3314776"/>
              <a:gd name="connsiteX3" fmla="*/ 0 w 4514739"/>
              <a:gd name="connsiteY3" fmla="*/ 3314776 h 3314776"/>
              <a:gd name="connsiteX4" fmla="*/ 0 w 4514739"/>
              <a:gd name="connsiteY4" fmla="*/ 0 h 3314776"/>
              <a:gd name="connsiteX0" fmla="*/ 0 w 4514739"/>
              <a:gd name="connsiteY0" fmla="*/ 731520 h 4046296"/>
              <a:gd name="connsiteX1" fmla="*/ 4514739 w 4514739"/>
              <a:gd name="connsiteY1" fmla="*/ 0 h 4046296"/>
              <a:gd name="connsiteX2" fmla="*/ 4514739 w 4514739"/>
              <a:gd name="connsiteY2" fmla="*/ 4046296 h 4046296"/>
              <a:gd name="connsiteX3" fmla="*/ 0 w 4514739"/>
              <a:gd name="connsiteY3" fmla="*/ 4046296 h 4046296"/>
              <a:gd name="connsiteX4" fmla="*/ 0 w 4514739"/>
              <a:gd name="connsiteY4" fmla="*/ 731520 h 404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4739" h="4046296">
                <a:moveTo>
                  <a:pt x="0" y="731520"/>
                </a:moveTo>
                <a:lnTo>
                  <a:pt x="4514739" y="0"/>
                </a:lnTo>
                <a:lnTo>
                  <a:pt x="4514739" y="4046296"/>
                </a:lnTo>
                <a:lnTo>
                  <a:pt x="0" y="4046296"/>
                </a:lnTo>
                <a:lnTo>
                  <a:pt x="0" y="7315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Freeform 9281">
            <a:extLst>
              <a:ext uri="{FF2B5EF4-FFF2-40B4-BE49-F238E27FC236}">
                <a16:creationId xmlns:a16="http://schemas.microsoft.com/office/drawing/2014/main" id="{1B6B3188-7DFA-4F0D-F74C-36B1C6B85445}"/>
              </a:ext>
            </a:extLst>
          </p:cNvPr>
          <p:cNvSpPr>
            <a:spLocks noChangeArrowheads="1"/>
          </p:cNvSpPr>
          <p:nvPr/>
        </p:nvSpPr>
        <p:spPr bwMode="auto">
          <a:xfrm>
            <a:off x="6576526" y="2304237"/>
            <a:ext cx="1831484" cy="976187"/>
          </a:xfrm>
          <a:custGeom>
            <a:avLst/>
            <a:gdLst>
              <a:gd name="T0" fmla="*/ 440 w 553"/>
              <a:gd name="T1" fmla="*/ 44 h 299"/>
              <a:gd name="T2" fmla="*/ 172 w 553"/>
              <a:gd name="T3" fmla="*/ 44 h 299"/>
              <a:gd name="T4" fmla="*/ 0 w 553"/>
              <a:gd name="T5" fmla="*/ 254 h 299"/>
              <a:gd name="T6" fmla="*/ 440 w 553"/>
              <a:gd name="T7" fmla="*/ 254 h 299"/>
              <a:gd name="T8" fmla="*/ 440 w 553"/>
              <a:gd name="T9" fmla="*/ 298 h 299"/>
              <a:gd name="T10" fmla="*/ 477 w 553"/>
              <a:gd name="T11" fmla="*/ 249 h 299"/>
              <a:gd name="T12" fmla="*/ 552 w 553"/>
              <a:gd name="T13" fmla="*/ 149 h 299"/>
              <a:gd name="T14" fmla="*/ 477 w 553"/>
              <a:gd name="T15" fmla="*/ 48 h 299"/>
              <a:gd name="T16" fmla="*/ 440 w 553"/>
              <a:gd name="T17" fmla="*/ 0 h 299"/>
              <a:gd name="T18" fmla="*/ 440 w 553"/>
              <a:gd name="T19" fmla="*/ 4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299">
                <a:moveTo>
                  <a:pt x="440" y="44"/>
                </a:moveTo>
                <a:lnTo>
                  <a:pt x="172" y="44"/>
                </a:lnTo>
                <a:lnTo>
                  <a:pt x="0" y="254"/>
                </a:lnTo>
                <a:lnTo>
                  <a:pt x="440" y="254"/>
                </a:lnTo>
                <a:lnTo>
                  <a:pt x="440" y="298"/>
                </a:lnTo>
                <a:lnTo>
                  <a:pt x="477" y="249"/>
                </a:lnTo>
                <a:lnTo>
                  <a:pt x="552" y="149"/>
                </a:lnTo>
                <a:lnTo>
                  <a:pt x="477" y="48"/>
                </a:lnTo>
                <a:lnTo>
                  <a:pt x="440" y="0"/>
                </a:lnTo>
                <a:lnTo>
                  <a:pt x="440" y="44"/>
                </a:ln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8" name="Group 47">
            <a:extLst>
              <a:ext uri="{FF2B5EF4-FFF2-40B4-BE49-F238E27FC236}">
                <a16:creationId xmlns:a16="http://schemas.microsoft.com/office/drawing/2014/main" id="{55C9F610-77B1-F362-E69D-BE9D60140C3F}"/>
              </a:ext>
            </a:extLst>
          </p:cNvPr>
          <p:cNvGrpSpPr/>
          <p:nvPr/>
        </p:nvGrpSpPr>
        <p:grpSpPr>
          <a:xfrm>
            <a:off x="6930968" y="3630557"/>
            <a:ext cx="1256306" cy="683862"/>
            <a:chOff x="2475239" y="7140111"/>
            <a:chExt cx="3478342" cy="1385105"/>
          </a:xfrm>
        </p:grpSpPr>
        <p:sp>
          <p:nvSpPr>
            <p:cNvPr id="49" name="Rectangle 48">
              <a:extLst>
                <a:ext uri="{FF2B5EF4-FFF2-40B4-BE49-F238E27FC236}">
                  <a16:creationId xmlns:a16="http://schemas.microsoft.com/office/drawing/2014/main" id="{2D192358-D72D-044F-436C-E989095018A7}"/>
                </a:ext>
              </a:extLst>
            </p:cNvPr>
            <p:cNvSpPr/>
            <p:nvPr/>
          </p:nvSpPr>
          <p:spPr>
            <a:xfrm>
              <a:off x="2505609" y="7140111"/>
              <a:ext cx="3447972" cy="49870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281B10"/>
                </a:solidFill>
                <a:effectLst/>
                <a:uLnTx/>
                <a:uFillTx/>
                <a:ea typeface="Roboto Medium" panose="02000000000000000000" pitchFamily="2" charset="0"/>
                <a:cs typeface="Montserrat" charset="0"/>
              </a:endParaRPr>
            </a:p>
          </p:txBody>
        </p:sp>
        <p:sp>
          <p:nvSpPr>
            <p:cNvPr id="50" name="TextBox 49">
              <a:extLst>
                <a:ext uri="{FF2B5EF4-FFF2-40B4-BE49-F238E27FC236}">
                  <a16:creationId xmlns:a16="http://schemas.microsoft.com/office/drawing/2014/main" id="{28783953-70DD-12CB-2FED-658A789E4EF5}"/>
                </a:ext>
              </a:extLst>
            </p:cNvPr>
            <p:cNvSpPr txBox="1"/>
            <p:nvPr/>
          </p:nvSpPr>
          <p:spPr>
            <a:xfrm>
              <a:off x="2475239" y="7714827"/>
              <a:ext cx="3478342" cy="8103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000" dirty="0"/>
                <a:t>Κράτος και Διακυβέρνηση</a:t>
              </a:r>
              <a:endParaRPr kumimoji="0" lang="en-US" sz="1000" b="0" i="0" u="none" strike="noStrike" kern="1200" cap="none" spc="0" normalizeH="0" baseline="0" noProof="0" dirty="0">
                <a:ln>
                  <a:noFill/>
                </a:ln>
                <a:solidFill>
                  <a:prstClr val="black"/>
                </a:solidFill>
                <a:effectLst/>
                <a:uLnTx/>
                <a:uFillTx/>
                <a:ea typeface="Lato Light" panose="020F0502020204030203" pitchFamily="34" charset="0"/>
                <a:cs typeface="Lato Light" panose="020F0502020204030203" pitchFamily="34" charset="0"/>
              </a:endParaRPr>
            </a:p>
          </p:txBody>
        </p:sp>
      </p:grpSp>
      <p:sp>
        <p:nvSpPr>
          <p:cNvPr id="51" name="Rectangle 50">
            <a:extLst>
              <a:ext uri="{FF2B5EF4-FFF2-40B4-BE49-F238E27FC236}">
                <a16:creationId xmlns:a16="http://schemas.microsoft.com/office/drawing/2014/main" id="{9263AA8A-18E7-F75C-F6DE-71D0151FF9C7}"/>
              </a:ext>
            </a:extLst>
          </p:cNvPr>
          <p:cNvSpPr/>
          <p:nvPr/>
        </p:nvSpPr>
        <p:spPr>
          <a:xfrm>
            <a:off x="7222210" y="2583976"/>
            <a:ext cx="695768"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rPr>
              <a:t>0</a:t>
            </a:r>
            <a:r>
              <a:rPr kumimoji="0" lang="el-GR"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rPr>
              <a:t>3</a:t>
            </a:r>
            <a:endParaRPr kumimoji="0" lang="en-US"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endParaRPr>
          </a:p>
        </p:txBody>
      </p:sp>
      <p:sp>
        <p:nvSpPr>
          <p:cNvPr id="52" name="Rectangle 8">
            <a:extLst>
              <a:ext uri="{FF2B5EF4-FFF2-40B4-BE49-F238E27FC236}">
                <a16:creationId xmlns:a16="http://schemas.microsoft.com/office/drawing/2014/main" id="{2181273D-F670-E458-9367-499CF43368CF}"/>
              </a:ext>
            </a:extLst>
          </p:cNvPr>
          <p:cNvSpPr/>
          <p:nvPr/>
        </p:nvSpPr>
        <p:spPr>
          <a:xfrm>
            <a:off x="8557726" y="2767283"/>
            <a:ext cx="1831484" cy="1997757"/>
          </a:xfrm>
          <a:custGeom>
            <a:avLst/>
            <a:gdLst>
              <a:gd name="connsiteX0" fmla="*/ 0 w 4514739"/>
              <a:gd name="connsiteY0" fmla="*/ 0 h 3314776"/>
              <a:gd name="connsiteX1" fmla="*/ 4514739 w 4514739"/>
              <a:gd name="connsiteY1" fmla="*/ 0 h 3314776"/>
              <a:gd name="connsiteX2" fmla="*/ 4514739 w 4514739"/>
              <a:gd name="connsiteY2" fmla="*/ 3314776 h 3314776"/>
              <a:gd name="connsiteX3" fmla="*/ 0 w 4514739"/>
              <a:gd name="connsiteY3" fmla="*/ 3314776 h 3314776"/>
              <a:gd name="connsiteX4" fmla="*/ 0 w 4514739"/>
              <a:gd name="connsiteY4" fmla="*/ 0 h 3314776"/>
              <a:gd name="connsiteX0" fmla="*/ 0 w 4514739"/>
              <a:gd name="connsiteY0" fmla="*/ 731520 h 4046296"/>
              <a:gd name="connsiteX1" fmla="*/ 4514739 w 4514739"/>
              <a:gd name="connsiteY1" fmla="*/ 0 h 4046296"/>
              <a:gd name="connsiteX2" fmla="*/ 4514739 w 4514739"/>
              <a:gd name="connsiteY2" fmla="*/ 4046296 h 4046296"/>
              <a:gd name="connsiteX3" fmla="*/ 0 w 4514739"/>
              <a:gd name="connsiteY3" fmla="*/ 4046296 h 4046296"/>
              <a:gd name="connsiteX4" fmla="*/ 0 w 4514739"/>
              <a:gd name="connsiteY4" fmla="*/ 731520 h 404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4739" h="4046296">
                <a:moveTo>
                  <a:pt x="0" y="731520"/>
                </a:moveTo>
                <a:lnTo>
                  <a:pt x="4514739" y="0"/>
                </a:lnTo>
                <a:lnTo>
                  <a:pt x="4514739" y="4046296"/>
                </a:lnTo>
                <a:lnTo>
                  <a:pt x="0" y="4046296"/>
                </a:lnTo>
                <a:lnTo>
                  <a:pt x="0" y="7315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Freeform 9281">
            <a:extLst>
              <a:ext uri="{FF2B5EF4-FFF2-40B4-BE49-F238E27FC236}">
                <a16:creationId xmlns:a16="http://schemas.microsoft.com/office/drawing/2014/main" id="{93C07BEB-E94E-8D7C-1D50-866481302066}"/>
              </a:ext>
            </a:extLst>
          </p:cNvPr>
          <p:cNvSpPr>
            <a:spLocks noChangeArrowheads="1"/>
          </p:cNvSpPr>
          <p:nvPr/>
        </p:nvSpPr>
        <p:spPr bwMode="auto">
          <a:xfrm>
            <a:off x="8557726" y="2294077"/>
            <a:ext cx="1831484" cy="976187"/>
          </a:xfrm>
          <a:custGeom>
            <a:avLst/>
            <a:gdLst>
              <a:gd name="T0" fmla="*/ 440 w 553"/>
              <a:gd name="T1" fmla="*/ 44 h 299"/>
              <a:gd name="T2" fmla="*/ 172 w 553"/>
              <a:gd name="T3" fmla="*/ 44 h 299"/>
              <a:gd name="T4" fmla="*/ 0 w 553"/>
              <a:gd name="T5" fmla="*/ 254 h 299"/>
              <a:gd name="T6" fmla="*/ 440 w 553"/>
              <a:gd name="T7" fmla="*/ 254 h 299"/>
              <a:gd name="T8" fmla="*/ 440 w 553"/>
              <a:gd name="T9" fmla="*/ 298 h 299"/>
              <a:gd name="T10" fmla="*/ 477 w 553"/>
              <a:gd name="T11" fmla="*/ 249 h 299"/>
              <a:gd name="T12" fmla="*/ 552 w 553"/>
              <a:gd name="T13" fmla="*/ 149 h 299"/>
              <a:gd name="T14" fmla="*/ 477 w 553"/>
              <a:gd name="T15" fmla="*/ 48 h 299"/>
              <a:gd name="T16" fmla="*/ 440 w 553"/>
              <a:gd name="T17" fmla="*/ 0 h 299"/>
              <a:gd name="T18" fmla="*/ 440 w 553"/>
              <a:gd name="T19" fmla="*/ 4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299">
                <a:moveTo>
                  <a:pt x="440" y="44"/>
                </a:moveTo>
                <a:lnTo>
                  <a:pt x="172" y="44"/>
                </a:lnTo>
                <a:lnTo>
                  <a:pt x="0" y="254"/>
                </a:lnTo>
                <a:lnTo>
                  <a:pt x="440" y="254"/>
                </a:lnTo>
                <a:lnTo>
                  <a:pt x="440" y="298"/>
                </a:lnTo>
                <a:lnTo>
                  <a:pt x="477" y="249"/>
                </a:lnTo>
                <a:lnTo>
                  <a:pt x="552" y="149"/>
                </a:lnTo>
                <a:lnTo>
                  <a:pt x="477" y="48"/>
                </a:lnTo>
                <a:lnTo>
                  <a:pt x="440" y="0"/>
                </a:lnTo>
                <a:lnTo>
                  <a:pt x="440" y="44"/>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BC097B2F-98EC-05F4-E1BC-C5C61966DF3C}"/>
              </a:ext>
            </a:extLst>
          </p:cNvPr>
          <p:cNvSpPr txBox="1"/>
          <p:nvPr/>
        </p:nvSpPr>
        <p:spPr>
          <a:xfrm>
            <a:off x="8912168" y="3904148"/>
            <a:ext cx="125630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000" dirty="0"/>
              <a:t>Η Ευρώπη και η Δύση σε Ιστορική Καμπή</a:t>
            </a:r>
            <a:endParaRPr kumimoji="0" lang="en-US" sz="1000" b="0" i="0" u="none" strike="noStrike" kern="1200" cap="none" spc="0" normalizeH="0" baseline="0" noProof="0" dirty="0">
              <a:ln>
                <a:noFill/>
              </a:ln>
              <a:solidFill>
                <a:prstClr val="black"/>
              </a:solidFill>
              <a:effectLst/>
              <a:uLnTx/>
              <a:uFillTx/>
              <a:ea typeface="Lato Light" panose="020F0502020204030203" pitchFamily="34" charset="0"/>
              <a:cs typeface="Lato Light" panose="020F0502020204030203" pitchFamily="34" charset="0"/>
            </a:endParaRPr>
          </a:p>
        </p:txBody>
      </p:sp>
      <p:sp>
        <p:nvSpPr>
          <p:cNvPr id="57" name="Rectangle 56">
            <a:extLst>
              <a:ext uri="{FF2B5EF4-FFF2-40B4-BE49-F238E27FC236}">
                <a16:creationId xmlns:a16="http://schemas.microsoft.com/office/drawing/2014/main" id="{DFDAF914-0DA4-5010-045D-C41818DB84ED}"/>
              </a:ext>
            </a:extLst>
          </p:cNvPr>
          <p:cNvSpPr/>
          <p:nvPr/>
        </p:nvSpPr>
        <p:spPr>
          <a:xfrm>
            <a:off x="9203410" y="2573816"/>
            <a:ext cx="695768"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rPr>
              <a:t>0</a:t>
            </a:r>
            <a:r>
              <a:rPr kumimoji="0" lang="el-GR"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rPr>
              <a:t>4</a:t>
            </a:r>
            <a:endParaRPr kumimoji="0" lang="en-US"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endParaRPr>
          </a:p>
        </p:txBody>
      </p:sp>
    </p:spTree>
    <p:extLst>
      <p:ext uri="{BB962C8B-B14F-4D97-AF65-F5344CB8AC3E}">
        <p14:creationId xmlns:p14="http://schemas.microsoft.com/office/powerpoint/2010/main" val="7728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withEffect">
                                  <p:stCondLst>
                                    <p:cond delay="0"/>
                                  </p:stCondLst>
                                  <p:childTnLst>
                                    <p:animClr clrSpc="hsl" dir="cw">
                                      <p:cBhvr override="childStyle">
                                        <p:cTn id="6" dur="500" fill="hold"/>
                                        <p:tgtEl>
                                          <p:spTgt spid="4"/>
                                        </p:tgtEl>
                                        <p:attrNameLst>
                                          <p:attrName>style.color</p:attrName>
                                        </p:attrNameLst>
                                      </p:cBhvr>
                                      <p:by>
                                        <p:hsl h="0" s="-12549" l="-25098"/>
                                      </p:by>
                                    </p:animClr>
                                    <p:animClr clrSpc="hsl" dir="cw">
                                      <p:cBhvr>
                                        <p:cTn id="7" dur="500" fill="hold"/>
                                        <p:tgtEl>
                                          <p:spTgt spid="4"/>
                                        </p:tgtEl>
                                        <p:attrNameLst>
                                          <p:attrName>fillcolor</p:attrName>
                                        </p:attrNameLst>
                                      </p:cBhvr>
                                      <p:by>
                                        <p:hsl h="0" s="-12549" l="-25098"/>
                                      </p:by>
                                    </p:animClr>
                                    <p:animClr clrSpc="hsl" dir="cw">
                                      <p:cBhvr>
                                        <p:cTn id="8" dur="500" fill="hold"/>
                                        <p:tgtEl>
                                          <p:spTgt spid="4"/>
                                        </p:tgtEl>
                                        <p:attrNameLst>
                                          <p:attrName>stroke.color</p:attrName>
                                        </p:attrNameLst>
                                      </p:cBhvr>
                                      <p:by>
                                        <p:hsl h="0" s="-12549" l="-25098"/>
                                      </p:by>
                                    </p:animClr>
                                    <p:set>
                                      <p:cBhvr>
                                        <p:cTn id="9" dur="500" fill="hold"/>
                                        <p:tgtEl>
                                          <p:spTgt spid="4"/>
                                        </p:tgtEl>
                                        <p:attrNameLst>
                                          <p:attrName>fill.type</p:attrName>
                                        </p:attrNameLst>
                                      </p:cBhvr>
                                      <p:to>
                                        <p:strVal val="solid"/>
                                      </p:to>
                                    </p:set>
                                  </p:childTnLst>
                                </p:cTn>
                              </p:par>
                              <p:par>
                                <p:cTn id="10" presetID="24" presetClass="emph" presetSubtype="0" fill="hold" grpId="0" nodeType="withEffect">
                                  <p:stCondLst>
                                    <p:cond delay="0"/>
                                  </p:stCondLst>
                                  <p:childTnLst>
                                    <p:animClr clrSpc="hsl" dir="cw">
                                      <p:cBhvr override="childStyle">
                                        <p:cTn id="11" dur="500" fill="hold"/>
                                        <p:tgtEl>
                                          <p:spTgt spid="9"/>
                                        </p:tgtEl>
                                        <p:attrNameLst>
                                          <p:attrName>style.color</p:attrName>
                                        </p:attrNameLst>
                                      </p:cBhvr>
                                      <p:by>
                                        <p:hsl h="0" s="-12549" l="-25098"/>
                                      </p:by>
                                    </p:animClr>
                                    <p:animClr clrSpc="hsl" dir="cw">
                                      <p:cBhvr>
                                        <p:cTn id="12" dur="500" fill="hold"/>
                                        <p:tgtEl>
                                          <p:spTgt spid="9"/>
                                        </p:tgtEl>
                                        <p:attrNameLst>
                                          <p:attrName>fillcolor</p:attrName>
                                        </p:attrNameLst>
                                      </p:cBhvr>
                                      <p:by>
                                        <p:hsl h="0" s="-12549" l="-25098"/>
                                      </p:by>
                                    </p:animClr>
                                    <p:animClr clrSpc="hsl" dir="cw">
                                      <p:cBhvr>
                                        <p:cTn id="13" dur="500" fill="hold"/>
                                        <p:tgtEl>
                                          <p:spTgt spid="9"/>
                                        </p:tgtEl>
                                        <p:attrNameLst>
                                          <p:attrName>stroke.color</p:attrName>
                                        </p:attrNameLst>
                                      </p:cBhvr>
                                      <p:by>
                                        <p:hsl h="0" s="-12549" l="-25098"/>
                                      </p:by>
                                    </p:animClr>
                                    <p:set>
                                      <p:cBhvr>
                                        <p:cTn id="14"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E0D07-331A-9BAD-26BB-7E12BEEA944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9CE296-D194-4C5A-2152-6175F75E26AC}"/>
              </a:ext>
            </a:extLst>
          </p:cNvPr>
          <p:cNvSpPr>
            <a:spLocks noGrp="1"/>
          </p:cNvSpPr>
          <p:nvPr>
            <p:ph type="sldNum" sz="quarter" idx="12"/>
          </p:nvPr>
        </p:nvSpPr>
        <p:spPr>
          <a:xfrm>
            <a:off x="9304549"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2D5C4AD-D7A2-EB81-F6F8-4F9FBCC02CC4}"/>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3" name="Content Placeholder 4">
            <a:extLst>
              <a:ext uri="{FF2B5EF4-FFF2-40B4-BE49-F238E27FC236}">
                <a16:creationId xmlns:a16="http://schemas.microsoft.com/office/drawing/2014/main" id="{DF25FBF5-0B00-02CC-324A-A1310E73292A}"/>
              </a:ext>
            </a:extLst>
          </p:cNvPr>
          <p:cNvGraphicFramePr>
            <a:graphicFrameLocks/>
          </p:cNvGraphicFramePr>
          <p:nvPr/>
        </p:nvGraphicFramePr>
        <p:xfrm>
          <a:off x="183494" y="1403088"/>
          <a:ext cx="6817381" cy="4470216"/>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87573AAF-2D0E-A6E8-F627-F9ECB4E26B5E}"/>
              </a:ext>
            </a:extLst>
          </p:cNvPr>
          <p:cNvSpPr>
            <a:spLocks noGrp="1"/>
          </p:cNvSpPr>
          <p:nvPr>
            <p:ph type="title"/>
          </p:nvPr>
        </p:nvSpPr>
        <p:spPr>
          <a:xfrm>
            <a:off x="283029" y="223611"/>
            <a:ext cx="10227953" cy="693115"/>
          </a:xfrm>
        </p:spPr>
        <p:txBody>
          <a:bodyPr>
            <a:noAutofit/>
          </a:bodyPr>
          <a:lstStyle/>
          <a:p>
            <a:r>
              <a:rPr lang="el-GR" sz="2200" dirty="0"/>
              <a:t>‘Ποια συναισθήματα θα λέγατε ότι αισθάνεστε πιο έντονα αυτή την εποχή;’</a:t>
            </a:r>
            <a:br>
              <a:rPr lang="el-GR" sz="2200" dirty="0"/>
            </a:br>
            <a:r>
              <a:rPr lang="el-GR" sz="2200" dirty="0"/>
              <a:t>(έως 2 επιλογές)</a:t>
            </a:r>
          </a:p>
        </p:txBody>
      </p:sp>
      <p:graphicFrame>
        <p:nvGraphicFramePr>
          <p:cNvPr id="7" name="Content Placeholder 9">
            <a:extLst>
              <a:ext uri="{FF2B5EF4-FFF2-40B4-BE49-F238E27FC236}">
                <a16:creationId xmlns:a16="http://schemas.microsoft.com/office/drawing/2014/main" id="{8890C987-B6A0-09B7-34B5-127128CC0B51}"/>
              </a:ext>
            </a:extLst>
          </p:cNvPr>
          <p:cNvGraphicFramePr>
            <a:graphicFrameLocks noGrp="1"/>
          </p:cNvGraphicFramePr>
          <p:nvPr/>
        </p:nvGraphicFramePr>
        <p:xfrm>
          <a:off x="5271030" y="3317240"/>
          <a:ext cx="6451599" cy="2837725"/>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Rounded Corners 7">
            <a:extLst>
              <a:ext uri="{FF2B5EF4-FFF2-40B4-BE49-F238E27FC236}">
                <a16:creationId xmlns:a16="http://schemas.microsoft.com/office/drawing/2014/main" id="{B27C7D75-6CB8-90D2-A1EE-4BCBFB5A8538}"/>
              </a:ext>
            </a:extLst>
          </p:cNvPr>
          <p:cNvSpPr/>
          <p:nvPr/>
        </p:nvSpPr>
        <p:spPr>
          <a:xfrm>
            <a:off x="5178207" y="3108960"/>
            <a:ext cx="6634946" cy="3189793"/>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864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7" grpId="0">
        <p:bldAsOne/>
      </p:bldGraphic>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D0624-5821-2498-CE17-78D80C95449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B94EE2-A4FF-E320-9436-4E9389E05E43}"/>
              </a:ext>
            </a:extLst>
          </p:cNvPr>
          <p:cNvSpPr>
            <a:spLocks noGrp="1"/>
          </p:cNvSpPr>
          <p:nvPr>
            <p:ph type="sldNum" sz="quarter" idx="12"/>
          </p:nvPr>
        </p:nvSpPr>
        <p:spPr>
          <a:xfrm>
            <a:off x="9304549"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74EB849-180A-D044-93DE-64F08DD8B036}"/>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3" name="Content Placeholder 4">
            <a:extLst>
              <a:ext uri="{FF2B5EF4-FFF2-40B4-BE49-F238E27FC236}">
                <a16:creationId xmlns:a16="http://schemas.microsoft.com/office/drawing/2014/main" id="{690DE980-14EA-DF08-4735-4130AED85C21}"/>
              </a:ext>
            </a:extLst>
          </p:cNvPr>
          <p:cNvGraphicFramePr>
            <a:graphicFrameLocks/>
          </p:cNvGraphicFramePr>
          <p:nvPr>
            <p:extLst>
              <p:ext uri="{D42A27DB-BD31-4B8C-83A1-F6EECF244321}">
                <p14:modId xmlns:p14="http://schemas.microsoft.com/office/powerpoint/2010/main" val="479278257"/>
              </p:ext>
            </p:extLst>
          </p:nvPr>
        </p:nvGraphicFramePr>
        <p:xfrm>
          <a:off x="2687309" y="1635021"/>
          <a:ext cx="6817381" cy="4470216"/>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D4781605-EC05-1829-133D-BDD4DC0D9A37}"/>
              </a:ext>
            </a:extLst>
          </p:cNvPr>
          <p:cNvSpPr>
            <a:spLocks noGrp="1"/>
          </p:cNvSpPr>
          <p:nvPr>
            <p:ph type="title"/>
          </p:nvPr>
        </p:nvSpPr>
        <p:spPr>
          <a:xfrm>
            <a:off x="283029" y="223611"/>
            <a:ext cx="10227953" cy="693115"/>
          </a:xfrm>
        </p:spPr>
        <p:txBody>
          <a:bodyPr>
            <a:normAutofit fontScale="90000"/>
          </a:bodyPr>
          <a:lstStyle/>
          <a:p>
            <a:r>
              <a:rPr lang="el-GR" dirty="0"/>
              <a:t>‘Θα σας διαβάσω τώρα μια σειρά ζητήματα που απασχολούν τους πολίτες σήμερα, και θα ήθελα να μου πείτε ποια από αυτά θεωρείτε πιο σημαντικά;’ </a:t>
            </a:r>
            <a:r>
              <a:rPr lang="el-GR" sz="1800" dirty="0"/>
              <a:t>(έως 2 επιλογές)</a:t>
            </a:r>
          </a:p>
        </p:txBody>
      </p:sp>
    </p:spTree>
    <p:extLst>
      <p:ext uri="{BB962C8B-B14F-4D97-AF65-F5344CB8AC3E}">
        <p14:creationId xmlns:p14="http://schemas.microsoft.com/office/powerpoint/2010/main" val="26934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D8EB5-B7A5-2FCA-C809-B005DBBB1510}"/>
            </a:ext>
          </a:extLst>
        </p:cNvPr>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7CD6A951-5A03-813C-F70D-54EEAF581BA9}"/>
              </a:ext>
            </a:extLst>
          </p:cNvPr>
          <p:cNvGraphicFramePr>
            <a:graphicFrameLocks noGrp="1"/>
          </p:cNvGraphicFramePr>
          <p:nvPr>
            <p:ph idx="1"/>
          </p:nvPr>
        </p:nvGraphicFramePr>
        <p:xfrm>
          <a:off x="215472" y="1996249"/>
          <a:ext cx="5699760" cy="3276790"/>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54AF293F-339D-F457-319F-2829BA6EC948}"/>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2" name="Rectangle: Rounded Corners 1">
            <a:extLst>
              <a:ext uri="{FF2B5EF4-FFF2-40B4-BE49-F238E27FC236}">
                <a16:creationId xmlns:a16="http://schemas.microsoft.com/office/drawing/2014/main" id="{F5BF9743-23DB-B0F4-1B3B-B653D59CE2FD}"/>
              </a:ext>
            </a:extLst>
          </p:cNvPr>
          <p:cNvSpPr/>
          <p:nvPr/>
        </p:nvSpPr>
        <p:spPr>
          <a:xfrm>
            <a:off x="169327" y="1889452"/>
            <a:ext cx="5884985" cy="3512408"/>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DFB77AAA-AE5B-EB33-AECD-A1F066E73843}"/>
              </a:ext>
            </a:extLst>
          </p:cNvPr>
          <p:cNvSpPr/>
          <p:nvPr/>
        </p:nvSpPr>
        <p:spPr>
          <a:xfrm>
            <a:off x="6220097" y="1889452"/>
            <a:ext cx="5738288" cy="3512408"/>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4">
            <a:extLst>
              <a:ext uri="{FF2B5EF4-FFF2-40B4-BE49-F238E27FC236}">
                <a16:creationId xmlns:a16="http://schemas.microsoft.com/office/drawing/2014/main" id="{6469C83B-005A-DF21-0774-0E734DD6AC7D}"/>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946C0A3-EE86-F102-7C50-C498CE539B3C}"/>
              </a:ext>
            </a:extLst>
          </p:cNvPr>
          <p:cNvSpPr txBox="1"/>
          <p:nvPr/>
        </p:nvSpPr>
        <p:spPr>
          <a:xfrm>
            <a:off x="1952655" y="1907833"/>
            <a:ext cx="231832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Σύνολο</a:t>
            </a:r>
          </a:p>
        </p:txBody>
      </p:sp>
      <p:sp>
        <p:nvSpPr>
          <p:cNvPr id="12" name="Title 11">
            <a:extLst>
              <a:ext uri="{FF2B5EF4-FFF2-40B4-BE49-F238E27FC236}">
                <a16:creationId xmlns:a16="http://schemas.microsoft.com/office/drawing/2014/main" id="{1EBE76BB-9482-B717-46B2-A626C0316802}"/>
              </a:ext>
            </a:extLst>
          </p:cNvPr>
          <p:cNvSpPr>
            <a:spLocks noGrp="1"/>
          </p:cNvSpPr>
          <p:nvPr>
            <p:ph type="title"/>
          </p:nvPr>
        </p:nvSpPr>
        <p:spPr>
          <a:xfrm>
            <a:off x="283029" y="223611"/>
            <a:ext cx="10369137" cy="693115"/>
          </a:xfrm>
        </p:spPr>
        <p:txBody>
          <a:bodyPr>
            <a:normAutofit fontScale="90000"/>
          </a:bodyPr>
          <a:lstStyle/>
          <a:p>
            <a:r>
              <a:rPr lang="el-GR" dirty="0"/>
              <a:t>‘Εκδόθηκε το πόρισμα της αρμόδιας επιτροπής για την υπόθεση των Τεμπών. Ποια είναι η μέχρι τώρα εντύπωση που έχετε σχηματίσει από όσα λέγονται;’</a:t>
            </a:r>
          </a:p>
        </p:txBody>
      </p:sp>
      <p:graphicFrame>
        <p:nvGraphicFramePr>
          <p:cNvPr id="10" name="Content Placeholder 8">
            <a:extLst>
              <a:ext uri="{FF2B5EF4-FFF2-40B4-BE49-F238E27FC236}">
                <a16:creationId xmlns:a16="http://schemas.microsoft.com/office/drawing/2014/main" id="{CE0A3469-60AE-1312-C92F-EC308BEE3941}"/>
              </a:ext>
            </a:extLst>
          </p:cNvPr>
          <p:cNvGraphicFramePr>
            <a:graphicFrameLocks/>
          </p:cNvGraphicFramePr>
          <p:nvPr/>
        </p:nvGraphicFramePr>
        <p:xfrm>
          <a:off x="6452523" y="2262910"/>
          <a:ext cx="5240713" cy="290021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C27F0DA6-6613-FECD-7260-67177F296020}"/>
              </a:ext>
            </a:extLst>
          </p:cNvPr>
          <p:cNvSpPr txBox="1"/>
          <p:nvPr/>
        </p:nvSpPr>
        <p:spPr>
          <a:xfrm>
            <a:off x="7930077" y="1929382"/>
            <a:ext cx="231832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Ανά πολιτική </a:t>
            </a:r>
            <a:r>
              <a:rPr kumimoji="0" lang="el-GR" sz="1200" b="1" i="0" u="none" strike="noStrike" kern="1200" cap="none" spc="0" normalizeH="0" baseline="0" noProof="0" dirty="0" err="1">
                <a:ln>
                  <a:noFill/>
                </a:ln>
                <a:solidFill>
                  <a:prstClr val="black"/>
                </a:solidFill>
                <a:effectLst/>
                <a:uLnTx/>
                <a:uFillTx/>
                <a:latin typeface="Calibri" panose="020F0502020204030204"/>
                <a:ea typeface="+mn-ea"/>
                <a:cs typeface="+mn-cs"/>
              </a:rPr>
              <a:t>αυτοτοποθέτηση</a:t>
            </a:r>
            <a:endPar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24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2" grpId="0" animBg="1"/>
      <p:bldP spid="6" grpId="0" animBg="1"/>
      <p:bldP spid="4" grpId="0"/>
      <p:bldGraphic spid="10" grpId="0">
        <p:bldAsOne/>
      </p:bldGraphic>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00D17-586C-1681-50C5-B33AF9CE4D4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99A822-F35B-2D4F-0ABE-780BB692432C}"/>
              </a:ext>
            </a:extLst>
          </p:cNvPr>
          <p:cNvSpPr>
            <a:spLocks noGrp="1"/>
          </p:cNvSpPr>
          <p:nvPr>
            <p:ph type="sldNum" sz="quarter" idx="12"/>
          </p:nvPr>
        </p:nvSpPr>
        <p:spPr>
          <a:xfrm>
            <a:off x="9304549"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BED5C36-532F-3624-93DD-BD31A2404284}"/>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3" name="Content Placeholder 4">
            <a:extLst>
              <a:ext uri="{FF2B5EF4-FFF2-40B4-BE49-F238E27FC236}">
                <a16:creationId xmlns:a16="http://schemas.microsoft.com/office/drawing/2014/main" id="{604F75F6-45C7-FB3A-81D0-C8EA46BBB06A}"/>
              </a:ext>
            </a:extLst>
          </p:cNvPr>
          <p:cNvGraphicFramePr>
            <a:graphicFrameLocks/>
          </p:cNvGraphicFramePr>
          <p:nvPr/>
        </p:nvGraphicFramePr>
        <p:xfrm>
          <a:off x="283029" y="1403088"/>
          <a:ext cx="6817381" cy="4470216"/>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D3503808-2D03-C9AC-136E-5DD6D32C53E2}"/>
              </a:ext>
            </a:extLst>
          </p:cNvPr>
          <p:cNvSpPr>
            <a:spLocks noGrp="1"/>
          </p:cNvSpPr>
          <p:nvPr>
            <p:ph type="title"/>
          </p:nvPr>
        </p:nvSpPr>
        <p:spPr>
          <a:xfrm>
            <a:off x="298826" y="172764"/>
            <a:ext cx="10227953" cy="693115"/>
          </a:xfrm>
        </p:spPr>
        <p:txBody>
          <a:bodyPr>
            <a:normAutofit/>
          </a:bodyPr>
          <a:lstStyle/>
          <a:p>
            <a:r>
              <a:rPr lang="el-GR" sz="2200" dirty="0"/>
              <a:t>‘</a:t>
            </a:r>
            <a:r>
              <a:rPr lang="el-GR" sz="2200" dirty="0" err="1"/>
              <a:t>Tι</a:t>
            </a:r>
            <a:r>
              <a:rPr lang="el-GR" sz="2200" dirty="0"/>
              <a:t> νομίζετε ότι οδήγησε τόσο κόσμο στις διαδηλώσεις για τα </a:t>
            </a:r>
            <a:r>
              <a:rPr lang="el-GR" sz="2200" dirty="0" err="1"/>
              <a:t>Tέμπη</a:t>
            </a:r>
            <a:r>
              <a:rPr lang="el-GR" sz="2200" dirty="0"/>
              <a:t>;’</a:t>
            </a:r>
            <a:br>
              <a:rPr lang="el-GR" dirty="0"/>
            </a:br>
            <a:r>
              <a:rPr lang="el-GR" sz="1600" dirty="0"/>
              <a:t>(Έως 2 απαντήσεις - Βάση: 507 άτομα)</a:t>
            </a:r>
          </a:p>
        </p:txBody>
      </p:sp>
      <p:graphicFrame>
        <p:nvGraphicFramePr>
          <p:cNvPr id="7" name="Content Placeholder 9">
            <a:extLst>
              <a:ext uri="{FF2B5EF4-FFF2-40B4-BE49-F238E27FC236}">
                <a16:creationId xmlns:a16="http://schemas.microsoft.com/office/drawing/2014/main" id="{F3355F9E-29B5-3479-D9EC-8E61A3FD4D42}"/>
              </a:ext>
            </a:extLst>
          </p:cNvPr>
          <p:cNvGraphicFramePr>
            <a:graphicFrameLocks noGrp="1"/>
          </p:cNvGraphicFramePr>
          <p:nvPr/>
        </p:nvGraphicFramePr>
        <p:xfrm>
          <a:off x="5505626" y="3429000"/>
          <a:ext cx="6451599" cy="2837725"/>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Rounded Corners 7">
            <a:extLst>
              <a:ext uri="{FF2B5EF4-FFF2-40B4-BE49-F238E27FC236}">
                <a16:creationId xmlns:a16="http://schemas.microsoft.com/office/drawing/2014/main" id="{AF6A88C2-498F-D916-AD00-99964DD3637C}"/>
              </a:ext>
            </a:extLst>
          </p:cNvPr>
          <p:cNvSpPr/>
          <p:nvPr/>
        </p:nvSpPr>
        <p:spPr>
          <a:xfrm>
            <a:off x="5412803" y="3220720"/>
            <a:ext cx="6634946" cy="3189793"/>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60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7" grpId="0">
        <p:bldAsOne/>
      </p:bldGraphic>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A50DD-1E5C-09A0-8CDE-44CBA947C157}"/>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78903C16-9D4E-50C9-DA4A-85279E20A11C}"/>
              </a:ext>
            </a:extLst>
          </p:cNvPr>
          <p:cNvSpPr/>
          <p:nvPr/>
        </p:nvSpPr>
        <p:spPr>
          <a:xfrm>
            <a:off x="2494859" y="2736803"/>
            <a:ext cx="1831484" cy="1997757"/>
          </a:xfrm>
          <a:custGeom>
            <a:avLst/>
            <a:gdLst>
              <a:gd name="connsiteX0" fmla="*/ 0 w 4514739"/>
              <a:gd name="connsiteY0" fmla="*/ 0 h 3314776"/>
              <a:gd name="connsiteX1" fmla="*/ 4514739 w 4514739"/>
              <a:gd name="connsiteY1" fmla="*/ 0 h 3314776"/>
              <a:gd name="connsiteX2" fmla="*/ 4514739 w 4514739"/>
              <a:gd name="connsiteY2" fmla="*/ 3314776 h 3314776"/>
              <a:gd name="connsiteX3" fmla="*/ 0 w 4514739"/>
              <a:gd name="connsiteY3" fmla="*/ 3314776 h 3314776"/>
              <a:gd name="connsiteX4" fmla="*/ 0 w 4514739"/>
              <a:gd name="connsiteY4" fmla="*/ 0 h 3314776"/>
              <a:gd name="connsiteX0" fmla="*/ 0 w 4514739"/>
              <a:gd name="connsiteY0" fmla="*/ 731520 h 4046296"/>
              <a:gd name="connsiteX1" fmla="*/ 4514739 w 4514739"/>
              <a:gd name="connsiteY1" fmla="*/ 0 h 4046296"/>
              <a:gd name="connsiteX2" fmla="*/ 4514739 w 4514739"/>
              <a:gd name="connsiteY2" fmla="*/ 4046296 h 4046296"/>
              <a:gd name="connsiteX3" fmla="*/ 0 w 4514739"/>
              <a:gd name="connsiteY3" fmla="*/ 4046296 h 4046296"/>
              <a:gd name="connsiteX4" fmla="*/ 0 w 4514739"/>
              <a:gd name="connsiteY4" fmla="*/ 731520 h 404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4739" h="4046296">
                <a:moveTo>
                  <a:pt x="0" y="731520"/>
                </a:moveTo>
                <a:lnTo>
                  <a:pt x="4514739" y="0"/>
                </a:lnTo>
                <a:lnTo>
                  <a:pt x="4514739" y="4046296"/>
                </a:lnTo>
                <a:lnTo>
                  <a:pt x="0" y="4046296"/>
                </a:lnTo>
                <a:lnTo>
                  <a:pt x="0" y="7315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reeform 9281">
            <a:extLst>
              <a:ext uri="{FF2B5EF4-FFF2-40B4-BE49-F238E27FC236}">
                <a16:creationId xmlns:a16="http://schemas.microsoft.com/office/drawing/2014/main" id="{DF6FC96D-E079-D0FA-0584-5750B4AF3F2F}"/>
              </a:ext>
            </a:extLst>
          </p:cNvPr>
          <p:cNvSpPr>
            <a:spLocks noChangeArrowheads="1"/>
          </p:cNvSpPr>
          <p:nvPr/>
        </p:nvSpPr>
        <p:spPr bwMode="auto">
          <a:xfrm>
            <a:off x="2494859" y="2263597"/>
            <a:ext cx="1831484" cy="976187"/>
          </a:xfrm>
          <a:custGeom>
            <a:avLst/>
            <a:gdLst>
              <a:gd name="T0" fmla="*/ 440 w 553"/>
              <a:gd name="T1" fmla="*/ 44 h 299"/>
              <a:gd name="T2" fmla="*/ 172 w 553"/>
              <a:gd name="T3" fmla="*/ 44 h 299"/>
              <a:gd name="T4" fmla="*/ 0 w 553"/>
              <a:gd name="T5" fmla="*/ 254 h 299"/>
              <a:gd name="T6" fmla="*/ 440 w 553"/>
              <a:gd name="T7" fmla="*/ 254 h 299"/>
              <a:gd name="T8" fmla="*/ 440 w 553"/>
              <a:gd name="T9" fmla="*/ 298 h 299"/>
              <a:gd name="T10" fmla="*/ 477 w 553"/>
              <a:gd name="T11" fmla="*/ 249 h 299"/>
              <a:gd name="T12" fmla="*/ 552 w 553"/>
              <a:gd name="T13" fmla="*/ 149 h 299"/>
              <a:gd name="T14" fmla="*/ 477 w 553"/>
              <a:gd name="T15" fmla="*/ 48 h 299"/>
              <a:gd name="T16" fmla="*/ 440 w 553"/>
              <a:gd name="T17" fmla="*/ 0 h 299"/>
              <a:gd name="T18" fmla="*/ 440 w 553"/>
              <a:gd name="T19" fmla="*/ 4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299">
                <a:moveTo>
                  <a:pt x="440" y="44"/>
                </a:moveTo>
                <a:lnTo>
                  <a:pt x="172" y="44"/>
                </a:lnTo>
                <a:lnTo>
                  <a:pt x="0" y="254"/>
                </a:lnTo>
                <a:lnTo>
                  <a:pt x="440" y="254"/>
                </a:lnTo>
                <a:lnTo>
                  <a:pt x="440" y="298"/>
                </a:lnTo>
                <a:lnTo>
                  <a:pt x="477" y="249"/>
                </a:lnTo>
                <a:lnTo>
                  <a:pt x="552" y="149"/>
                </a:lnTo>
                <a:lnTo>
                  <a:pt x="477" y="48"/>
                </a:lnTo>
                <a:lnTo>
                  <a:pt x="440" y="0"/>
                </a:lnTo>
                <a:lnTo>
                  <a:pt x="440" y="44"/>
                </a:ln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125A5922-7919-BA13-F412-C1A47AAB5DFA}"/>
              </a:ext>
            </a:extLst>
          </p:cNvPr>
          <p:cNvGrpSpPr/>
          <p:nvPr/>
        </p:nvGrpSpPr>
        <p:grpSpPr>
          <a:xfrm>
            <a:off x="2849301" y="3589911"/>
            <a:ext cx="1256306" cy="837750"/>
            <a:chOff x="2475239" y="7140111"/>
            <a:chExt cx="3478342" cy="1696795"/>
          </a:xfrm>
        </p:grpSpPr>
        <p:sp>
          <p:nvSpPr>
            <p:cNvPr id="23" name="Rectangle 22">
              <a:extLst>
                <a:ext uri="{FF2B5EF4-FFF2-40B4-BE49-F238E27FC236}">
                  <a16:creationId xmlns:a16="http://schemas.microsoft.com/office/drawing/2014/main" id="{3749B935-37CC-55BB-13EB-E5D6DF28F808}"/>
                </a:ext>
              </a:extLst>
            </p:cNvPr>
            <p:cNvSpPr/>
            <p:nvPr/>
          </p:nvSpPr>
          <p:spPr>
            <a:xfrm>
              <a:off x="2505609" y="7140111"/>
              <a:ext cx="3447972" cy="49870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281B10"/>
                </a:solidFill>
                <a:effectLst/>
                <a:uLnTx/>
                <a:uFillTx/>
                <a:ea typeface="Roboto Medium" panose="02000000000000000000" pitchFamily="2" charset="0"/>
                <a:cs typeface="Montserrat" charset="0"/>
              </a:endParaRPr>
            </a:p>
          </p:txBody>
        </p:sp>
        <p:sp>
          <p:nvSpPr>
            <p:cNvPr id="24" name="TextBox 23">
              <a:extLst>
                <a:ext uri="{FF2B5EF4-FFF2-40B4-BE49-F238E27FC236}">
                  <a16:creationId xmlns:a16="http://schemas.microsoft.com/office/drawing/2014/main" id="{447E175D-57B7-2AA9-D5E6-6A79E86F3BB6}"/>
                </a:ext>
              </a:extLst>
            </p:cNvPr>
            <p:cNvSpPr txBox="1"/>
            <p:nvPr/>
          </p:nvSpPr>
          <p:spPr>
            <a:xfrm>
              <a:off x="2475239" y="7714828"/>
              <a:ext cx="3478342" cy="11220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000" dirty="0"/>
                <a:t>Προσδοκίες, Ανησυχίες και Συγκυρία</a:t>
              </a:r>
              <a:endParaRPr kumimoji="0" lang="en-US" sz="1000" b="0" i="0" u="none" strike="noStrike" kern="1200" cap="none" spc="0" normalizeH="0" baseline="0" noProof="0" dirty="0">
                <a:ln>
                  <a:noFill/>
                </a:ln>
                <a:solidFill>
                  <a:prstClr val="black"/>
                </a:solidFill>
                <a:effectLst/>
                <a:uLnTx/>
                <a:uFillTx/>
                <a:ea typeface="Lato Light" panose="020F0502020204030203" pitchFamily="34" charset="0"/>
                <a:cs typeface="Lato Light" panose="020F0502020204030203" pitchFamily="34" charset="0"/>
              </a:endParaRPr>
            </a:p>
          </p:txBody>
        </p:sp>
      </p:grpSp>
      <p:sp>
        <p:nvSpPr>
          <p:cNvPr id="25" name="Rectangle 24">
            <a:extLst>
              <a:ext uri="{FF2B5EF4-FFF2-40B4-BE49-F238E27FC236}">
                <a16:creationId xmlns:a16="http://schemas.microsoft.com/office/drawing/2014/main" id="{115B63DB-CB33-649F-7AED-9D52352AEE59}"/>
              </a:ext>
            </a:extLst>
          </p:cNvPr>
          <p:cNvSpPr/>
          <p:nvPr/>
        </p:nvSpPr>
        <p:spPr>
          <a:xfrm>
            <a:off x="3140543" y="2543336"/>
            <a:ext cx="695768"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rPr>
              <a:t>01</a:t>
            </a:r>
          </a:p>
        </p:txBody>
      </p:sp>
      <p:sp>
        <p:nvSpPr>
          <p:cNvPr id="3" name="Slide Number Placeholder 3">
            <a:extLst>
              <a:ext uri="{FF2B5EF4-FFF2-40B4-BE49-F238E27FC236}">
                <a16:creationId xmlns:a16="http://schemas.microsoft.com/office/drawing/2014/main" id="{CD839874-1F45-C79B-5EE6-CBA57245C20D}"/>
              </a:ext>
            </a:extLst>
          </p:cNvPr>
          <p:cNvSpPr>
            <a:spLocks noGrp="1"/>
          </p:cNvSpPr>
          <p:nvPr>
            <p:ph type="sldNum" sz="quarter" idx="12"/>
          </p:nvPr>
        </p:nvSpPr>
        <p:spPr>
          <a:xfrm>
            <a:off x="9295024"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40" name="Rectangle 8">
            <a:extLst>
              <a:ext uri="{FF2B5EF4-FFF2-40B4-BE49-F238E27FC236}">
                <a16:creationId xmlns:a16="http://schemas.microsoft.com/office/drawing/2014/main" id="{E83FFCA8-EED0-9B99-E567-2E521D7667CB}"/>
              </a:ext>
            </a:extLst>
          </p:cNvPr>
          <p:cNvSpPr/>
          <p:nvPr/>
        </p:nvSpPr>
        <p:spPr>
          <a:xfrm>
            <a:off x="4447186" y="2777443"/>
            <a:ext cx="1831484" cy="1997757"/>
          </a:xfrm>
          <a:custGeom>
            <a:avLst/>
            <a:gdLst>
              <a:gd name="connsiteX0" fmla="*/ 0 w 4514739"/>
              <a:gd name="connsiteY0" fmla="*/ 0 h 3314776"/>
              <a:gd name="connsiteX1" fmla="*/ 4514739 w 4514739"/>
              <a:gd name="connsiteY1" fmla="*/ 0 h 3314776"/>
              <a:gd name="connsiteX2" fmla="*/ 4514739 w 4514739"/>
              <a:gd name="connsiteY2" fmla="*/ 3314776 h 3314776"/>
              <a:gd name="connsiteX3" fmla="*/ 0 w 4514739"/>
              <a:gd name="connsiteY3" fmla="*/ 3314776 h 3314776"/>
              <a:gd name="connsiteX4" fmla="*/ 0 w 4514739"/>
              <a:gd name="connsiteY4" fmla="*/ 0 h 3314776"/>
              <a:gd name="connsiteX0" fmla="*/ 0 w 4514739"/>
              <a:gd name="connsiteY0" fmla="*/ 731520 h 4046296"/>
              <a:gd name="connsiteX1" fmla="*/ 4514739 w 4514739"/>
              <a:gd name="connsiteY1" fmla="*/ 0 h 4046296"/>
              <a:gd name="connsiteX2" fmla="*/ 4514739 w 4514739"/>
              <a:gd name="connsiteY2" fmla="*/ 4046296 h 4046296"/>
              <a:gd name="connsiteX3" fmla="*/ 0 w 4514739"/>
              <a:gd name="connsiteY3" fmla="*/ 4046296 h 4046296"/>
              <a:gd name="connsiteX4" fmla="*/ 0 w 4514739"/>
              <a:gd name="connsiteY4" fmla="*/ 731520 h 404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4739" h="4046296">
                <a:moveTo>
                  <a:pt x="0" y="731520"/>
                </a:moveTo>
                <a:lnTo>
                  <a:pt x="4514739" y="0"/>
                </a:lnTo>
                <a:lnTo>
                  <a:pt x="4514739" y="4046296"/>
                </a:lnTo>
                <a:lnTo>
                  <a:pt x="0" y="4046296"/>
                </a:lnTo>
                <a:lnTo>
                  <a:pt x="0" y="7315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9281">
            <a:extLst>
              <a:ext uri="{FF2B5EF4-FFF2-40B4-BE49-F238E27FC236}">
                <a16:creationId xmlns:a16="http://schemas.microsoft.com/office/drawing/2014/main" id="{F7FA482A-63BA-392A-07EC-2D5A58269632}"/>
              </a:ext>
            </a:extLst>
          </p:cNvPr>
          <p:cNvSpPr>
            <a:spLocks noChangeArrowheads="1"/>
          </p:cNvSpPr>
          <p:nvPr/>
        </p:nvSpPr>
        <p:spPr bwMode="auto">
          <a:xfrm>
            <a:off x="4447186" y="2304237"/>
            <a:ext cx="1831484" cy="976187"/>
          </a:xfrm>
          <a:custGeom>
            <a:avLst/>
            <a:gdLst>
              <a:gd name="T0" fmla="*/ 440 w 553"/>
              <a:gd name="T1" fmla="*/ 44 h 299"/>
              <a:gd name="T2" fmla="*/ 172 w 553"/>
              <a:gd name="T3" fmla="*/ 44 h 299"/>
              <a:gd name="T4" fmla="*/ 0 w 553"/>
              <a:gd name="T5" fmla="*/ 254 h 299"/>
              <a:gd name="T6" fmla="*/ 440 w 553"/>
              <a:gd name="T7" fmla="*/ 254 h 299"/>
              <a:gd name="T8" fmla="*/ 440 w 553"/>
              <a:gd name="T9" fmla="*/ 298 h 299"/>
              <a:gd name="T10" fmla="*/ 477 w 553"/>
              <a:gd name="T11" fmla="*/ 249 h 299"/>
              <a:gd name="T12" fmla="*/ 552 w 553"/>
              <a:gd name="T13" fmla="*/ 149 h 299"/>
              <a:gd name="T14" fmla="*/ 477 w 553"/>
              <a:gd name="T15" fmla="*/ 48 h 299"/>
              <a:gd name="T16" fmla="*/ 440 w 553"/>
              <a:gd name="T17" fmla="*/ 0 h 299"/>
              <a:gd name="T18" fmla="*/ 440 w 553"/>
              <a:gd name="T19" fmla="*/ 4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299">
                <a:moveTo>
                  <a:pt x="440" y="44"/>
                </a:moveTo>
                <a:lnTo>
                  <a:pt x="172" y="44"/>
                </a:lnTo>
                <a:lnTo>
                  <a:pt x="0" y="254"/>
                </a:lnTo>
                <a:lnTo>
                  <a:pt x="440" y="254"/>
                </a:lnTo>
                <a:lnTo>
                  <a:pt x="440" y="298"/>
                </a:lnTo>
                <a:lnTo>
                  <a:pt x="477" y="249"/>
                </a:lnTo>
                <a:lnTo>
                  <a:pt x="552" y="149"/>
                </a:lnTo>
                <a:lnTo>
                  <a:pt x="477" y="48"/>
                </a:lnTo>
                <a:lnTo>
                  <a:pt x="440" y="0"/>
                </a:lnTo>
                <a:lnTo>
                  <a:pt x="440" y="44"/>
                </a:lnTo>
              </a:path>
            </a:pathLst>
          </a:custGeom>
          <a:solidFill>
            <a:schemeClr val="accent6"/>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2" name="Group 41">
            <a:extLst>
              <a:ext uri="{FF2B5EF4-FFF2-40B4-BE49-F238E27FC236}">
                <a16:creationId xmlns:a16="http://schemas.microsoft.com/office/drawing/2014/main" id="{006B8446-90A7-CA68-D3D0-5FEB3266D498}"/>
              </a:ext>
            </a:extLst>
          </p:cNvPr>
          <p:cNvGrpSpPr/>
          <p:nvPr/>
        </p:nvGrpSpPr>
        <p:grpSpPr>
          <a:xfrm>
            <a:off x="4801628" y="3630557"/>
            <a:ext cx="1256306" cy="683862"/>
            <a:chOff x="2475239" y="7140111"/>
            <a:chExt cx="3478342" cy="1385105"/>
          </a:xfrm>
        </p:grpSpPr>
        <p:sp>
          <p:nvSpPr>
            <p:cNvPr id="43" name="Rectangle 42">
              <a:extLst>
                <a:ext uri="{FF2B5EF4-FFF2-40B4-BE49-F238E27FC236}">
                  <a16:creationId xmlns:a16="http://schemas.microsoft.com/office/drawing/2014/main" id="{05247833-991E-72C5-C616-7B2242008465}"/>
                </a:ext>
              </a:extLst>
            </p:cNvPr>
            <p:cNvSpPr/>
            <p:nvPr/>
          </p:nvSpPr>
          <p:spPr>
            <a:xfrm>
              <a:off x="2505609" y="7140111"/>
              <a:ext cx="3447972" cy="49870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281B10"/>
                </a:solidFill>
                <a:effectLst/>
                <a:uLnTx/>
                <a:uFillTx/>
                <a:ea typeface="Roboto Medium" panose="02000000000000000000" pitchFamily="2" charset="0"/>
                <a:cs typeface="Montserrat" charset="0"/>
              </a:endParaRPr>
            </a:p>
          </p:txBody>
        </p:sp>
        <p:sp>
          <p:nvSpPr>
            <p:cNvPr id="44" name="TextBox 43">
              <a:extLst>
                <a:ext uri="{FF2B5EF4-FFF2-40B4-BE49-F238E27FC236}">
                  <a16:creationId xmlns:a16="http://schemas.microsoft.com/office/drawing/2014/main" id="{ECA77D0E-9525-0CE9-7EB5-C08AA697AA14}"/>
                </a:ext>
              </a:extLst>
            </p:cNvPr>
            <p:cNvSpPr txBox="1"/>
            <p:nvPr/>
          </p:nvSpPr>
          <p:spPr>
            <a:xfrm>
              <a:off x="2475239" y="7714827"/>
              <a:ext cx="3478342" cy="8103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000" dirty="0"/>
                <a:t>Δημοκρατία και Πολιτική Κουλτούρα</a:t>
              </a:r>
              <a:endParaRPr kumimoji="0" lang="en-US" sz="1000" b="0" i="0" u="none" strike="noStrike" kern="1200" cap="none" spc="0" normalizeH="0" baseline="0" noProof="0" dirty="0">
                <a:ln>
                  <a:noFill/>
                </a:ln>
                <a:solidFill>
                  <a:prstClr val="black"/>
                </a:solidFill>
                <a:effectLst/>
                <a:uLnTx/>
                <a:uFillTx/>
                <a:ea typeface="Lato Light" panose="020F0502020204030203" pitchFamily="34" charset="0"/>
                <a:cs typeface="Lato Light" panose="020F0502020204030203" pitchFamily="34" charset="0"/>
              </a:endParaRPr>
            </a:p>
          </p:txBody>
        </p:sp>
      </p:grpSp>
      <p:sp>
        <p:nvSpPr>
          <p:cNvPr id="45" name="Rectangle 44">
            <a:extLst>
              <a:ext uri="{FF2B5EF4-FFF2-40B4-BE49-F238E27FC236}">
                <a16:creationId xmlns:a16="http://schemas.microsoft.com/office/drawing/2014/main" id="{7B7C0FE6-6529-D4DB-B505-5DDD6EEB4EEC}"/>
              </a:ext>
            </a:extLst>
          </p:cNvPr>
          <p:cNvSpPr/>
          <p:nvPr/>
        </p:nvSpPr>
        <p:spPr>
          <a:xfrm>
            <a:off x="5092870" y="2583976"/>
            <a:ext cx="695768"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rPr>
              <a:t>0</a:t>
            </a:r>
            <a:r>
              <a:rPr kumimoji="0" lang="el-GR"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rPr>
              <a:t>2</a:t>
            </a:r>
            <a:endParaRPr kumimoji="0" lang="en-US"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endParaRPr>
          </a:p>
        </p:txBody>
      </p:sp>
      <p:sp>
        <p:nvSpPr>
          <p:cNvPr id="46" name="Rectangle 8">
            <a:extLst>
              <a:ext uri="{FF2B5EF4-FFF2-40B4-BE49-F238E27FC236}">
                <a16:creationId xmlns:a16="http://schemas.microsoft.com/office/drawing/2014/main" id="{6AA6A98D-47C9-905B-B2CC-3EACE71E8E92}"/>
              </a:ext>
            </a:extLst>
          </p:cNvPr>
          <p:cNvSpPr/>
          <p:nvPr/>
        </p:nvSpPr>
        <p:spPr>
          <a:xfrm>
            <a:off x="6448706" y="2777443"/>
            <a:ext cx="1831484" cy="1997757"/>
          </a:xfrm>
          <a:custGeom>
            <a:avLst/>
            <a:gdLst>
              <a:gd name="connsiteX0" fmla="*/ 0 w 4514739"/>
              <a:gd name="connsiteY0" fmla="*/ 0 h 3314776"/>
              <a:gd name="connsiteX1" fmla="*/ 4514739 w 4514739"/>
              <a:gd name="connsiteY1" fmla="*/ 0 h 3314776"/>
              <a:gd name="connsiteX2" fmla="*/ 4514739 w 4514739"/>
              <a:gd name="connsiteY2" fmla="*/ 3314776 h 3314776"/>
              <a:gd name="connsiteX3" fmla="*/ 0 w 4514739"/>
              <a:gd name="connsiteY3" fmla="*/ 3314776 h 3314776"/>
              <a:gd name="connsiteX4" fmla="*/ 0 w 4514739"/>
              <a:gd name="connsiteY4" fmla="*/ 0 h 3314776"/>
              <a:gd name="connsiteX0" fmla="*/ 0 w 4514739"/>
              <a:gd name="connsiteY0" fmla="*/ 731520 h 4046296"/>
              <a:gd name="connsiteX1" fmla="*/ 4514739 w 4514739"/>
              <a:gd name="connsiteY1" fmla="*/ 0 h 4046296"/>
              <a:gd name="connsiteX2" fmla="*/ 4514739 w 4514739"/>
              <a:gd name="connsiteY2" fmla="*/ 4046296 h 4046296"/>
              <a:gd name="connsiteX3" fmla="*/ 0 w 4514739"/>
              <a:gd name="connsiteY3" fmla="*/ 4046296 h 4046296"/>
              <a:gd name="connsiteX4" fmla="*/ 0 w 4514739"/>
              <a:gd name="connsiteY4" fmla="*/ 731520 h 404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4739" h="4046296">
                <a:moveTo>
                  <a:pt x="0" y="731520"/>
                </a:moveTo>
                <a:lnTo>
                  <a:pt x="4514739" y="0"/>
                </a:lnTo>
                <a:lnTo>
                  <a:pt x="4514739" y="4046296"/>
                </a:lnTo>
                <a:lnTo>
                  <a:pt x="0" y="4046296"/>
                </a:lnTo>
                <a:lnTo>
                  <a:pt x="0" y="7315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Freeform 9281">
            <a:extLst>
              <a:ext uri="{FF2B5EF4-FFF2-40B4-BE49-F238E27FC236}">
                <a16:creationId xmlns:a16="http://schemas.microsoft.com/office/drawing/2014/main" id="{640C4675-062F-29A6-7EC4-B8EC90539B4E}"/>
              </a:ext>
            </a:extLst>
          </p:cNvPr>
          <p:cNvSpPr>
            <a:spLocks noChangeArrowheads="1"/>
          </p:cNvSpPr>
          <p:nvPr/>
        </p:nvSpPr>
        <p:spPr bwMode="auto">
          <a:xfrm>
            <a:off x="6448706" y="2304237"/>
            <a:ext cx="1831484" cy="976187"/>
          </a:xfrm>
          <a:custGeom>
            <a:avLst/>
            <a:gdLst>
              <a:gd name="T0" fmla="*/ 440 w 553"/>
              <a:gd name="T1" fmla="*/ 44 h 299"/>
              <a:gd name="T2" fmla="*/ 172 w 553"/>
              <a:gd name="T3" fmla="*/ 44 h 299"/>
              <a:gd name="T4" fmla="*/ 0 w 553"/>
              <a:gd name="T5" fmla="*/ 254 h 299"/>
              <a:gd name="T6" fmla="*/ 440 w 553"/>
              <a:gd name="T7" fmla="*/ 254 h 299"/>
              <a:gd name="T8" fmla="*/ 440 w 553"/>
              <a:gd name="T9" fmla="*/ 298 h 299"/>
              <a:gd name="T10" fmla="*/ 477 w 553"/>
              <a:gd name="T11" fmla="*/ 249 h 299"/>
              <a:gd name="T12" fmla="*/ 552 w 553"/>
              <a:gd name="T13" fmla="*/ 149 h 299"/>
              <a:gd name="T14" fmla="*/ 477 w 553"/>
              <a:gd name="T15" fmla="*/ 48 h 299"/>
              <a:gd name="T16" fmla="*/ 440 w 553"/>
              <a:gd name="T17" fmla="*/ 0 h 299"/>
              <a:gd name="T18" fmla="*/ 440 w 553"/>
              <a:gd name="T19" fmla="*/ 4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299">
                <a:moveTo>
                  <a:pt x="440" y="44"/>
                </a:moveTo>
                <a:lnTo>
                  <a:pt x="172" y="44"/>
                </a:lnTo>
                <a:lnTo>
                  <a:pt x="0" y="254"/>
                </a:lnTo>
                <a:lnTo>
                  <a:pt x="440" y="254"/>
                </a:lnTo>
                <a:lnTo>
                  <a:pt x="440" y="298"/>
                </a:lnTo>
                <a:lnTo>
                  <a:pt x="477" y="249"/>
                </a:lnTo>
                <a:lnTo>
                  <a:pt x="552" y="149"/>
                </a:lnTo>
                <a:lnTo>
                  <a:pt x="477" y="48"/>
                </a:lnTo>
                <a:lnTo>
                  <a:pt x="440" y="0"/>
                </a:lnTo>
                <a:lnTo>
                  <a:pt x="440" y="44"/>
                </a:ln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8" name="Group 47">
            <a:extLst>
              <a:ext uri="{FF2B5EF4-FFF2-40B4-BE49-F238E27FC236}">
                <a16:creationId xmlns:a16="http://schemas.microsoft.com/office/drawing/2014/main" id="{AC51F9A3-44E4-41FB-CF42-571BC3C68937}"/>
              </a:ext>
            </a:extLst>
          </p:cNvPr>
          <p:cNvGrpSpPr/>
          <p:nvPr/>
        </p:nvGrpSpPr>
        <p:grpSpPr>
          <a:xfrm>
            <a:off x="6803148" y="3630557"/>
            <a:ext cx="1256306" cy="683862"/>
            <a:chOff x="2475239" y="7140111"/>
            <a:chExt cx="3478342" cy="1385105"/>
          </a:xfrm>
        </p:grpSpPr>
        <p:sp>
          <p:nvSpPr>
            <p:cNvPr id="49" name="Rectangle 48">
              <a:extLst>
                <a:ext uri="{FF2B5EF4-FFF2-40B4-BE49-F238E27FC236}">
                  <a16:creationId xmlns:a16="http://schemas.microsoft.com/office/drawing/2014/main" id="{165B9518-6429-6EAD-7813-E54CBD62D8AD}"/>
                </a:ext>
              </a:extLst>
            </p:cNvPr>
            <p:cNvSpPr/>
            <p:nvPr/>
          </p:nvSpPr>
          <p:spPr>
            <a:xfrm>
              <a:off x="2505609" y="7140111"/>
              <a:ext cx="3447972" cy="49870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281B10"/>
                </a:solidFill>
                <a:effectLst/>
                <a:uLnTx/>
                <a:uFillTx/>
                <a:ea typeface="Roboto Medium" panose="02000000000000000000" pitchFamily="2" charset="0"/>
                <a:cs typeface="Montserrat" charset="0"/>
              </a:endParaRPr>
            </a:p>
          </p:txBody>
        </p:sp>
        <p:sp>
          <p:nvSpPr>
            <p:cNvPr id="50" name="TextBox 49">
              <a:extLst>
                <a:ext uri="{FF2B5EF4-FFF2-40B4-BE49-F238E27FC236}">
                  <a16:creationId xmlns:a16="http://schemas.microsoft.com/office/drawing/2014/main" id="{5F81347F-B3F3-C105-8B93-6A4245AB8C4F}"/>
                </a:ext>
              </a:extLst>
            </p:cNvPr>
            <p:cNvSpPr txBox="1"/>
            <p:nvPr/>
          </p:nvSpPr>
          <p:spPr>
            <a:xfrm>
              <a:off x="2475239" y="7714827"/>
              <a:ext cx="3478342" cy="8103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000" dirty="0"/>
                <a:t>Κράτος και Διακυβέρνηση</a:t>
              </a:r>
              <a:endParaRPr kumimoji="0" lang="en-US" sz="1000" b="0" i="0" u="none" strike="noStrike" kern="1200" cap="none" spc="0" normalizeH="0" baseline="0" noProof="0" dirty="0">
                <a:ln>
                  <a:noFill/>
                </a:ln>
                <a:solidFill>
                  <a:prstClr val="black"/>
                </a:solidFill>
                <a:effectLst/>
                <a:uLnTx/>
                <a:uFillTx/>
                <a:ea typeface="Lato Light" panose="020F0502020204030203" pitchFamily="34" charset="0"/>
                <a:cs typeface="Lato Light" panose="020F0502020204030203" pitchFamily="34" charset="0"/>
              </a:endParaRPr>
            </a:p>
          </p:txBody>
        </p:sp>
      </p:grpSp>
      <p:sp>
        <p:nvSpPr>
          <p:cNvPr id="51" name="Rectangle 50">
            <a:extLst>
              <a:ext uri="{FF2B5EF4-FFF2-40B4-BE49-F238E27FC236}">
                <a16:creationId xmlns:a16="http://schemas.microsoft.com/office/drawing/2014/main" id="{8F07C314-5D6A-3866-567B-2415E6FE1D96}"/>
              </a:ext>
            </a:extLst>
          </p:cNvPr>
          <p:cNvSpPr/>
          <p:nvPr/>
        </p:nvSpPr>
        <p:spPr>
          <a:xfrm>
            <a:off x="7094390" y="2583976"/>
            <a:ext cx="695768"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rPr>
              <a:t>0</a:t>
            </a:r>
            <a:r>
              <a:rPr kumimoji="0" lang="el-GR"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rPr>
              <a:t>3</a:t>
            </a:r>
            <a:endParaRPr kumimoji="0" lang="en-US"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endParaRPr>
          </a:p>
        </p:txBody>
      </p:sp>
      <p:sp>
        <p:nvSpPr>
          <p:cNvPr id="52" name="Rectangle 8">
            <a:extLst>
              <a:ext uri="{FF2B5EF4-FFF2-40B4-BE49-F238E27FC236}">
                <a16:creationId xmlns:a16="http://schemas.microsoft.com/office/drawing/2014/main" id="{0833460F-F14C-C48A-2706-668F83A4C817}"/>
              </a:ext>
            </a:extLst>
          </p:cNvPr>
          <p:cNvSpPr/>
          <p:nvPr/>
        </p:nvSpPr>
        <p:spPr>
          <a:xfrm>
            <a:off x="8429906" y="2767283"/>
            <a:ext cx="1831484" cy="1997757"/>
          </a:xfrm>
          <a:custGeom>
            <a:avLst/>
            <a:gdLst>
              <a:gd name="connsiteX0" fmla="*/ 0 w 4514739"/>
              <a:gd name="connsiteY0" fmla="*/ 0 h 3314776"/>
              <a:gd name="connsiteX1" fmla="*/ 4514739 w 4514739"/>
              <a:gd name="connsiteY1" fmla="*/ 0 h 3314776"/>
              <a:gd name="connsiteX2" fmla="*/ 4514739 w 4514739"/>
              <a:gd name="connsiteY2" fmla="*/ 3314776 h 3314776"/>
              <a:gd name="connsiteX3" fmla="*/ 0 w 4514739"/>
              <a:gd name="connsiteY3" fmla="*/ 3314776 h 3314776"/>
              <a:gd name="connsiteX4" fmla="*/ 0 w 4514739"/>
              <a:gd name="connsiteY4" fmla="*/ 0 h 3314776"/>
              <a:gd name="connsiteX0" fmla="*/ 0 w 4514739"/>
              <a:gd name="connsiteY0" fmla="*/ 731520 h 4046296"/>
              <a:gd name="connsiteX1" fmla="*/ 4514739 w 4514739"/>
              <a:gd name="connsiteY1" fmla="*/ 0 h 4046296"/>
              <a:gd name="connsiteX2" fmla="*/ 4514739 w 4514739"/>
              <a:gd name="connsiteY2" fmla="*/ 4046296 h 4046296"/>
              <a:gd name="connsiteX3" fmla="*/ 0 w 4514739"/>
              <a:gd name="connsiteY3" fmla="*/ 4046296 h 4046296"/>
              <a:gd name="connsiteX4" fmla="*/ 0 w 4514739"/>
              <a:gd name="connsiteY4" fmla="*/ 731520 h 404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4739" h="4046296">
                <a:moveTo>
                  <a:pt x="0" y="731520"/>
                </a:moveTo>
                <a:lnTo>
                  <a:pt x="4514739" y="0"/>
                </a:lnTo>
                <a:lnTo>
                  <a:pt x="4514739" y="4046296"/>
                </a:lnTo>
                <a:lnTo>
                  <a:pt x="0" y="4046296"/>
                </a:lnTo>
                <a:lnTo>
                  <a:pt x="0" y="7315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Freeform 9281">
            <a:extLst>
              <a:ext uri="{FF2B5EF4-FFF2-40B4-BE49-F238E27FC236}">
                <a16:creationId xmlns:a16="http://schemas.microsoft.com/office/drawing/2014/main" id="{3A1ED0BA-EED1-51E1-477D-628FA24E2C52}"/>
              </a:ext>
            </a:extLst>
          </p:cNvPr>
          <p:cNvSpPr>
            <a:spLocks noChangeArrowheads="1"/>
          </p:cNvSpPr>
          <p:nvPr/>
        </p:nvSpPr>
        <p:spPr bwMode="auto">
          <a:xfrm>
            <a:off x="8429906" y="2294077"/>
            <a:ext cx="1831484" cy="976187"/>
          </a:xfrm>
          <a:custGeom>
            <a:avLst/>
            <a:gdLst>
              <a:gd name="T0" fmla="*/ 440 w 553"/>
              <a:gd name="T1" fmla="*/ 44 h 299"/>
              <a:gd name="T2" fmla="*/ 172 w 553"/>
              <a:gd name="T3" fmla="*/ 44 h 299"/>
              <a:gd name="T4" fmla="*/ 0 w 553"/>
              <a:gd name="T5" fmla="*/ 254 h 299"/>
              <a:gd name="T6" fmla="*/ 440 w 553"/>
              <a:gd name="T7" fmla="*/ 254 h 299"/>
              <a:gd name="T8" fmla="*/ 440 w 553"/>
              <a:gd name="T9" fmla="*/ 298 h 299"/>
              <a:gd name="T10" fmla="*/ 477 w 553"/>
              <a:gd name="T11" fmla="*/ 249 h 299"/>
              <a:gd name="T12" fmla="*/ 552 w 553"/>
              <a:gd name="T13" fmla="*/ 149 h 299"/>
              <a:gd name="T14" fmla="*/ 477 w 553"/>
              <a:gd name="T15" fmla="*/ 48 h 299"/>
              <a:gd name="T16" fmla="*/ 440 w 553"/>
              <a:gd name="T17" fmla="*/ 0 h 299"/>
              <a:gd name="T18" fmla="*/ 440 w 553"/>
              <a:gd name="T19" fmla="*/ 4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299">
                <a:moveTo>
                  <a:pt x="440" y="44"/>
                </a:moveTo>
                <a:lnTo>
                  <a:pt x="172" y="44"/>
                </a:lnTo>
                <a:lnTo>
                  <a:pt x="0" y="254"/>
                </a:lnTo>
                <a:lnTo>
                  <a:pt x="440" y="254"/>
                </a:lnTo>
                <a:lnTo>
                  <a:pt x="440" y="298"/>
                </a:lnTo>
                <a:lnTo>
                  <a:pt x="477" y="249"/>
                </a:lnTo>
                <a:lnTo>
                  <a:pt x="552" y="149"/>
                </a:lnTo>
                <a:lnTo>
                  <a:pt x="477" y="48"/>
                </a:lnTo>
                <a:lnTo>
                  <a:pt x="440" y="0"/>
                </a:lnTo>
                <a:lnTo>
                  <a:pt x="440" y="44"/>
                </a:ln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A1FFF75C-F4FA-20FF-2979-E014FACA1637}"/>
              </a:ext>
            </a:extLst>
          </p:cNvPr>
          <p:cNvSpPr txBox="1"/>
          <p:nvPr/>
        </p:nvSpPr>
        <p:spPr>
          <a:xfrm>
            <a:off x="8784348" y="3904148"/>
            <a:ext cx="125630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000" dirty="0"/>
              <a:t>Η Ευρώπη και η Δύση σε Ιστορική Καμπή</a:t>
            </a:r>
            <a:endParaRPr kumimoji="0" lang="en-US" sz="1000" b="0" i="0" u="none" strike="noStrike" kern="1200" cap="none" spc="0" normalizeH="0" baseline="0" noProof="0" dirty="0">
              <a:ln>
                <a:noFill/>
              </a:ln>
              <a:solidFill>
                <a:prstClr val="black"/>
              </a:solidFill>
              <a:effectLst/>
              <a:uLnTx/>
              <a:uFillTx/>
              <a:ea typeface="Lato Light" panose="020F0502020204030203" pitchFamily="34" charset="0"/>
              <a:cs typeface="Lato Light" panose="020F0502020204030203" pitchFamily="34" charset="0"/>
            </a:endParaRPr>
          </a:p>
        </p:txBody>
      </p:sp>
      <p:sp>
        <p:nvSpPr>
          <p:cNvPr id="57" name="Rectangle 56">
            <a:extLst>
              <a:ext uri="{FF2B5EF4-FFF2-40B4-BE49-F238E27FC236}">
                <a16:creationId xmlns:a16="http://schemas.microsoft.com/office/drawing/2014/main" id="{292527E0-C1AA-471F-3317-29F83CCF77FD}"/>
              </a:ext>
            </a:extLst>
          </p:cNvPr>
          <p:cNvSpPr/>
          <p:nvPr/>
        </p:nvSpPr>
        <p:spPr>
          <a:xfrm>
            <a:off x="9075590" y="2573816"/>
            <a:ext cx="695768"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rPr>
              <a:t>0</a:t>
            </a:r>
            <a:r>
              <a:rPr kumimoji="0" lang="el-GR"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rPr>
              <a:t>4</a:t>
            </a:r>
            <a:endParaRPr kumimoji="0" lang="en-US" sz="3000" b="1" i="0" u="none" strike="noStrike" kern="1200" cap="none" spc="0" normalizeH="0" baseline="0" noProof="0" dirty="0">
              <a:ln>
                <a:noFill/>
              </a:ln>
              <a:solidFill>
                <a:prstClr val="white"/>
              </a:solidFill>
              <a:effectLst/>
              <a:uLnTx/>
              <a:uFillTx/>
              <a:latin typeface="Poppins SemiBold" pitchFamily="2" charset="77"/>
              <a:ea typeface="Roboto Medium" panose="02000000000000000000" pitchFamily="2" charset="0"/>
              <a:cs typeface="Montserrat" charset="0"/>
            </a:endParaRPr>
          </a:p>
        </p:txBody>
      </p:sp>
    </p:spTree>
    <p:extLst>
      <p:ext uri="{BB962C8B-B14F-4D97-AF65-F5344CB8AC3E}">
        <p14:creationId xmlns:p14="http://schemas.microsoft.com/office/powerpoint/2010/main" val="285716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withEffect">
                                  <p:stCondLst>
                                    <p:cond delay="0"/>
                                  </p:stCondLst>
                                  <p:childTnLst>
                                    <p:animClr clrSpc="hsl" dir="cw">
                                      <p:cBhvr override="childStyle">
                                        <p:cTn id="6" dur="500" fill="hold"/>
                                        <p:tgtEl>
                                          <p:spTgt spid="41"/>
                                        </p:tgtEl>
                                        <p:attrNameLst>
                                          <p:attrName>style.color</p:attrName>
                                        </p:attrNameLst>
                                      </p:cBhvr>
                                      <p:by>
                                        <p:hsl h="0" s="-12549" l="-25098"/>
                                      </p:by>
                                    </p:animClr>
                                    <p:animClr clrSpc="hsl" dir="cw">
                                      <p:cBhvr>
                                        <p:cTn id="7" dur="500" fill="hold"/>
                                        <p:tgtEl>
                                          <p:spTgt spid="41"/>
                                        </p:tgtEl>
                                        <p:attrNameLst>
                                          <p:attrName>fillcolor</p:attrName>
                                        </p:attrNameLst>
                                      </p:cBhvr>
                                      <p:by>
                                        <p:hsl h="0" s="-12549" l="-25098"/>
                                      </p:by>
                                    </p:animClr>
                                    <p:animClr clrSpc="hsl" dir="cw">
                                      <p:cBhvr>
                                        <p:cTn id="8" dur="500" fill="hold"/>
                                        <p:tgtEl>
                                          <p:spTgt spid="41"/>
                                        </p:tgtEl>
                                        <p:attrNameLst>
                                          <p:attrName>stroke.color</p:attrName>
                                        </p:attrNameLst>
                                      </p:cBhvr>
                                      <p:by>
                                        <p:hsl h="0" s="-12549" l="-25098"/>
                                      </p:by>
                                    </p:animClr>
                                    <p:set>
                                      <p:cBhvr>
                                        <p:cTn id="9" dur="500" fill="hold"/>
                                        <p:tgtEl>
                                          <p:spTgt spid="41"/>
                                        </p:tgtEl>
                                        <p:attrNameLst>
                                          <p:attrName>fill.type</p:attrName>
                                        </p:attrNameLst>
                                      </p:cBhvr>
                                      <p:to>
                                        <p:strVal val="solid"/>
                                      </p:to>
                                    </p:set>
                                  </p:childTnLst>
                                </p:cTn>
                              </p:par>
                              <p:par>
                                <p:cTn id="10" presetID="24" presetClass="emph" presetSubtype="0" fill="hold" grpId="0" nodeType="withEffect">
                                  <p:stCondLst>
                                    <p:cond delay="0"/>
                                  </p:stCondLst>
                                  <p:childTnLst>
                                    <p:animClr clrSpc="hsl" dir="cw">
                                      <p:cBhvr override="childStyle">
                                        <p:cTn id="11" dur="500" fill="hold"/>
                                        <p:tgtEl>
                                          <p:spTgt spid="40"/>
                                        </p:tgtEl>
                                        <p:attrNameLst>
                                          <p:attrName>style.color</p:attrName>
                                        </p:attrNameLst>
                                      </p:cBhvr>
                                      <p:by>
                                        <p:hsl h="0" s="-12549" l="-25098"/>
                                      </p:by>
                                    </p:animClr>
                                    <p:animClr clrSpc="hsl" dir="cw">
                                      <p:cBhvr>
                                        <p:cTn id="12" dur="500" fill="hold"/>
                                        <p:tgtEl>
                                          <p:spTgt spid="40"/>
                                        </p:tgtEl>
                                        <p:attrNameLst>
                                          <p:attrName>fillcolor</p:attrName>
                                        </p:attrNameLst>
                                      </p:cBhvr>
                                      <p:by>
                                        <p:hsl h="0" s="-12549" l="-25098"/>
                                      </p:by>
                                    </p:animClr>
                                    <p:animClr clrSpc="hsl" dir="cw">
                                      <p:cBhvr>
                                        <p:cTn id="13" dur="500" fill="hold"/>
                                        <p:tgtEl>
                                          <p:spTgt spid="40"/>
                                        </p:tgtEl>
                                        <p:attrNameLst>
                                          <p:attrName>stroke.color</p:attrName>
                                        </p:attrNameLst>
                                      </p:cBhvr>
                                      <p:by>
                                        <p:hsl h="0" s="-12549" l="-25098"/>
                                      </p:by>
                                    </p:animClr>
                                    <p:set>
                                      <p:cBhvr>
                                        <p:cTn id="14" dur="500" fill="hold"/>
                                        <p:tgtEl>
                                          <p:spTgt spid="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Lst>
  </p:timing>
</p:sld>
</file>

<file path=ppt/theme/theme1.xml><?xml version="1.0" encoding="utf-8"?>
<a:theme xmlns:a="http://schemas.openxmlformats.org/drawingml/2006/main" name="Custom Desig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1d4b35f-a4a4-4156-b7d7-541100542df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Έγγραφο" ma:contentTypeID="0x01010088413DAF8910F04B8CE52E3373C9B006" ma:contentTypeVersion="14" ma:contentTypeDescription="Δημιουργία νέου εγγράφου" ma:contentTypeScope="" ma:versionID="a2ac44764c50fe52ae2c63d1e36bdcdc">
  <xsd:schema xmlns:xsd="http://www.w3.org/2001/XMLSchema" xmlns:xs="http://www.w3.org/2001/XMLSchema" xmlns:p="http://schemas.microsoft.com/office/2006/metadata/properties" xmlns:ns3="f1d4b35f-a4a4-4156-b7d7-541100542df1" xmlns:ns4="37ab60ba-7ab7-489e-a757-939ed330b2a5" targetNamespace="http://schemas.microsoft.com/office/2006/metadata/properties" ma:root="true" ma:fieldsID="cfd5743d158dbe850134bb6b576eb66b" ns3:_="" ns4:_="">
    <xsd:import namespace="f1d4b35f-a4a4-4156-b7d7-541100542df1"/>
    <xsd:import namespace="37ab60ba-7ab7-489e-a757-939ed330b2a5"/>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ObjectDetectorVersions" minOccurs="0"/>
                <xsd:element ref="ns3:MediaServiceSystemTags" minOccurs="0"/>
                <xsd:element ref="ns3:MediaServiceGenerationTime" minOccurs="0"/>
                <xsd:element ref="ns3:MediaServiceEventHashCode" minOccurs="0"/>
                <xsd:element ref="ns3:MediaLengthInSeconds" minOccurs="0"/>
                <xsd:element ref="ns3:MediaServiceSearchPropertie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d4b35f-a4a4-4156-b7d7-541100542df1"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ab60ba-7ab7-489e-a757-939ed330b2a5" elementFormDefault="qualified">
    <xsd:import namespace="http://schemas.microsoft.com/office/2006/documentManagement/types"/>
    <xsd:import namespace="http://schemas.microsoft.com/office/infopath/2007/PartnerControls"/>
    <xsd:element name="SharedWithUsers" ma:index="9"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Κοινή χρήση με λεπτομέρειες" ma:internalName="SharedWithDetails" ma:readOnly="true">
      <xsd:simpleType>
        <xsd:restriction base="dms:Note">
          <xsd:maxLength value="255"/>
        </xsd:restriction>
      </xsd:simpleType>
    </xsd:element>
    <xsd:element name="SharingHintHash" ma:index="11" nillable="true" ma:displayName="Κοινή χρήση κατακερματισμού υπόδειξης"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711A57-04EB-4911-8F0F-12485CE5522B}">
  <ds:schemaRefs>
    <ds:schemaRef ds:uri="http://schemas.microsoft.com/office/2006/documentManagement/types"/>
    <ds:schemaRef ds:uri="http://schemas.microsoft.com/office/2006/metadata/properties"/>
    <ds:schemaRef ds:uri="http://purl.org/dc/terms/"/>
    <ds:schemaRef ds:uri="http://www.w3.org/XML/1998/namespace"/>
    <ds:schemaRef ds:uri="http://schemas.microsoft.com/office/infopath/2007/PartnerControls"/>
    <ds:schemaRef ds:uri="http://purl.org/dc/dcmitype/"/>
    <ds:schemaRef ds:uri="http://schemas.openxmlformats.org/package/2006/metadata/core-properties"/>
    <ds:schemaRef ds:uri="http://purl.org/dc/elements/1.1/"/>
    <ds:schemaRef ds:uri="f1d4b35f-a4a4-4156-b7d7-541100542df1"/>
    <ds:schemaRef ds:uri="37ab60ba-7ab7-489e-a757-939ed330b2a5"/>
  </ds:schemaRefs>
</ds:datastoreItem>
</file>

<file path=customXml/itemProps2.xml><?xml version="1.0" encoding="utf-8"?>
<ds:datastoreItem xmlns:ds="http://schemas.openxmlformats.org/officeDocument/2006/customXml" ds:itemID="{12C473D7-F618-4B27-AF38-3D950AC127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d4b35f-a4a4-4156-b7d7-541100542df1"/>
    <ds:schemaRef ds:uri="37ab60ba-7ab7-489e-a757-939ed330b2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5400B8-02DE-4E97-BE33-1BA4BA8177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4278</TotalTime>
  <Words>1292</Words>
  <Application>Microsoft Macintosh PowerPoint</Application>
  <PresentationFormat>Widescreen</PresentationFormat>
  <Paragraphs>340</Paragraphs>
  <Slides>26</Slides>
  <Notes>23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Aptos</vt:lpstr>
      <vt:lpstr>Arial</vt:lpstr>
      <vt:lpstr>Calibri</vt:lpstr>
      <vt:lpstr>Calibri Light</vt:lpstr>
      <vt:lpstr>Lato Light</vt:lpstr>
      <vt:lpstr>Poppins SemiBold</vt:lpstr>
      <vt:lpstr>Roboto Medium</vt:lpstr>
      <vt:lpstr>Trebuchet MS</vt:lpstr>
      <vt:lpstr>Wingdings</vt:lpstr>
      <vt:lpstr>Custom Design</vt:lpstr>
      <vt:lpstr>ShapesVTI</vt:lpstr>
      <vt:lpstr>Η 28η Φεβρουαρίου 2025 και ο καταιγισμός των εξελίξεων  Ελλάδα, Ευρώπη, Δύση σε σημείο καμπής</vt:lpstr>
      <vt:lpstr>Η ταυτότητα της έρευνας</vt:lpstr>
      <vt:lpstr>Περιεχόμενα</vt:lpstr>
      <vt:lpstr>PowerPoint Presentation</vt:lpstr>
      <vt:lpstr>‘Ποια συναισθήματα θα λέγατε ότι αισθάνεστε πιο έντονα αυτή την εποχή;’ (έως 2 επιλογές)</vt:lpstr>
      <vt:lpstr>‘Θα σας διαβάσω τώρα μια σειρά ζητήματα που απασχολούν τους πολίτες σήμερα, και θα ήθελα να μου πείτε ποια από αυτά θεωρείτε πιο σημαντικά;’ (έως 2 επιλογές)</vt:lpstr>
      <vt:lpstr>‘Εκδόθηκε το πόρισμα της αρμόδιας επιτροπής για την υπόθεση των Τεμπών. Ποια είναι η μέχρι τώρα εντύπωση που έχετε σχηματίσει από όσα λέγονται;’</vt:lpstr>
      <vt:lpstr>‘Tι νομίζετε ότι οδήγησε τόσο κόσμο στις διαδηλώσεις για τα Tέμπη;’ (Έως 2 απαντήσεις - Βάση: 507 άτομα)</vt:lpstr>
      <vt:lpstr>PowerPoint Presentation</vt:lpstr>
      <vt:lpstr>‘Και πόσο δημοκρατικά πιστεύετε ότι κυβερνάται η Ελλάδα σήμερα; Χρησιμοποιείστε μια κλίμακα από το 1 έως το 10, όπου το 1 σημαίνει «καθόλου δημοκρατικά» και το 10 σημαίνει «εντελώς δημοκρατικά»’</vt:lpstr>
      <vt:lpstr>‘Θα σας διαβάσω ορισμένες περιγραφές για το πώς χωρίζονται τα πολιτικά κόμματα σήμερα και θα ήθελα να μου πείτε πόσο σημαντική θεωρείτε την καθεμία από αυτές τις διακρίσεις. Τα πολιτικά κόμματα σήμερα χωρίζονται σε…’</vt:lpstr>
      <vt:lpstr>‘Στην πολιτική συζήτηση ακούγεται αρκετά συχνά ο όρος αντισυστημισμός και αντισυστημικά κόμματα. Θα σας διαβάσω ορισμένες προτάσεις και θα ήθελα να μου πείτε για καθεμία από αυτές πόσο συμφωνείτε ή διαφωνείτε. Τα αντι-συστημικά κόμματα…’</vt:lpstr>
      <vt:lpstr>‘Θα ήθελα να μου πείτε για κάθε ένα από τα κόμματα που θα σας διαβάσω αν θα μπορούσατε να το ψηφίσετε ή δεν θα το ψηφίζατε σε καμία περίπτωση;’  (όρια εκλογικής επιρροής: voting consideration)</vt:lpstr>
      <vt:lpstr>PowerPoint Presentation</vt:lpstr>
      <vt:lpstr>‘Είστε υπέρ των αυτοδύναμων Κυβερνήσεων ή υπέρ των Κυβερνήσεων συνεργασίας;’</vt:lpstr>
      <vt:lpstr>‘Ορισμένοι υποστηρίζουν ότι πέραν του Κυριάκου Μητσοτάκη, η χώρα δεν διαθέτει άλλο πολιτικό πρόσωπο ικανό να ασκήσει με επάρκεια τα καθήκοντα Πρωθυπουργού στη σημερινή εποχή. Συμφωνείτε ή διαφωνείτε με την άποψη αυτή;’</vt:lpstr>
      <vt:lpstr>‘Μιλώντας τώρα για το κράτος στην Ελλάδα, θα σας αναφέρω μία σειρά χαρακτηριστικών με τα οποία θα μπορούσαμε να το περιγράψουμε και για το καθένα από αυτά θα ήθελα να μου πείτε πόσο θεωρείτε ότι ταιριάζει’</vt:lpstr>
      <vt:lpstr>‘Και μιλώντας για αλλαγές και μεταρρυθμίσεις, θα ήθελα να μου πείτε πόσο αναγκαίες θεωρείτε τις παρακάτω ‘</vt:lpstr>
      <vt:lpstr>PowerPoint Presentation</vt:lpstr>
      <vt:lpstr>‘Κρίνοντας από τις πρώτες κινήσεις του Ντόναλντ Τραμπ ως Προέδρου των ΗΠΑ, θα λέγατε ότι η πολιτική του θα έχει θετική ή αρνητική επίδραση...’</vt:lpstr>
      <vt:lpstr>‘Στις σημερινές συνθήκες, από πού πιστεύετε ότι προέρχονται οι μεγαλύτερες απειλές για την Ελλάδα;’</vt:lpstr>
      <vt:lpstr>‘Και ανεξάρτητα από τις πρώτες εντυπώσεις που προκαλούν τα πρώτα δείγματα γραφής του Ντόναλντ Τραμπ ως Προέδρου των ΗΠΑ, κατά τη γνώμη σας η Ευρώπη...’</vt:lpstr>
      <vt:lpstr>‘Πιστεύετε ότι στο άμεσο μέλλον η Ε.Ε. και οι ΗΠΑ θα συνεχίσουν να είναι συμμαχικές δυνάμεις ή θα ακολουθήσουν ξεχωριστούς δρόμους;’</vt:lpstr>
      <vt:lpstr>‘Και σε αυτή την περίπτωση, με ποιον πρέπει να πάει η Ελλάδα;’ (Βάση: το 37% που πιστεύουν ότι οι ΗΠΑ και η ΕΕ θα ακολουθήσουν ξεχωριστούς δρόμους στο μέλλον )</vt:lpstr>
      <vt:lpstr>‘Και ποια πιστεύετε ότι είναι η θέση της Δύσης στον σημερινό κόσμο;’</vt:lpstr>
      <vt:lpstr>Η 28η Φεβρουαρίου 2025 και ο καταιγισμός των εξελίξεων  Ελλάδα, Ευρώπη, Δύση σε σημείο καμπής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penny metron</dc:creator>
  <cp:lastModifiedBy>Afrodite Al Salech</cp:lastModifiedBy>
  <cp:revision>313</cp:revision>
  <dcterms:created xsi:type="dcterms:W3CDTF">2024-10-17T05:49:04Z</dcterms:created>
  <dcterms:modified xsi:type="dcterms:W3CDTF">2025-03-16T12:17:03Z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0x01010088413DAF8910F04B8CE52E3373C9B006</vt:lpwstr>
  </property>
</Properties>
</file>